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9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90" r:id="rId28"/>
    <p:sldId id="283" r:id="rId29"/>
    <p:sldId id="284" r:id="rId30"/>
    <p:sldId id="285" r:id="rId31"/>
    <p:sldId id="291" r:id="rId32"/>
    <p:sldId id="281" r:id="rId33"/>
    <p:sldId id="282" r:id="rId34"/>
    <p:sldId id="286" r:id="rId35"/>
    <p:sldId id="287" r:id="rId36"/>
    <p:sldId id="288" r:id="rId37"/>
    <p:sldId id="2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CD24D-2852-46C9-BBD9-E9928CB67280}"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F6469-B79C-4818-85EA-D02D9AF1D193}" type="slidenum">
              <a:rPr lang="en-US" smtClean="0"/>
              <a:t>‹#›</a:t>
            </a:fld>
            <a:endParaRPr lang="en-US"/>
          </a:p>
        </p:txBody>
      </p:sp>
    </p:spTree>
    <p:extLst>
      <p:ext uri="{BB962C8B-B14F-4D97-AF65-F5344CB8AC3E}">
        <p14:creationId xmlns:p14="http://schemas.microsoft.com/office/powerpoint/2010/main" val="363395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prstGeom prst="rect">
            <a:avLst/>
          </a:prstGeom>
        </p:spPr>
        <p:txBody>
          <a:bodyPr/>
          <a:lstStyle/>
          <a:p>
            <a:endParaRPr/>
          </a:p>
        </p:txBody>
      </p:sp>
      <p:sp>
        <p:nvSpPr>
          <p:cNvPr id="47" name="Shape 47"/>
          <p:cNvSpPr>
            <a:spLocks noGrp="1"/>
          </p:cNvSpPr>
          <p:nvPr>
            <p:ph type="body" sz="quarter" idx="1"/>
          </p:nvPr>
        </p:nvSpPr>
        <p:spPr>
          <a:prstGeom prst="rect">
            <a:avLst/>
          </a:prstGeom>
        </p:spPr>
        <p:txBody>
          <a:bodyPr/>
          <a:lstStyle>
            <a:lvl1pPr>
              <a:spcBef>
                <a:spcPts val="0"/>
              </a:spcBef>
              <a:defRPr>
                <a:latin typeface="Times New Roman"/>
                <a:ea typeface="Times New Roman"/>
                <a:cs typeface="Times New Roman"/>
                <a:sym typeface="Times New Roman"/>
              </a:defRPr>
            </a:lvl1pPr>
          </a:lstStyle>
          <a:p>
            <a:r>
              <a:t>Dressing percent is the Hot Carcass Weight / Live Weight X 100. A higher dressing percentage means there is a higher yield of meat.</a:t>
            </a:r>
          </a:p>
        </p:txBody>
      </p:sp>
    </p:spTree>
    <p:extLst>
      <p:ext uri="{BB962C8B-B14F-4D97-AF65-F5344CB8AC3E}">
        <p14:creationId xmlns:p14="http://schemas.microsoft.com/office/powerpoint/2010/main" val="3871622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t>And this – 229 lbs of trim</a:t>
            </a:r>
          </a:p>
        </p:txBody>
      </p:sp>
    </p:spTree>
    <p:extLst>
      <p:ext uri="{BB962C8B-B14F-4D97-AF65-F5344CB8AC3E}">
        <p14:creationId xmlns:p14="http://schemas.microsoft.com/office/powerpoint/2010/main" val="2804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endParaRPr/>
          </a:p>
        </p:txBody>
      </p:sp>
      <p:sp>
        <p:nvSpPr>
          <p:cNvPr id="61" name="Shape 61"/>
          <p:cNvSpPr>
            <a:spLocks noGrp="1"/>
          </p:cNvSpPr>
          <p:nvPr>
            <p:ph type="body" sz="quarter" idx="1"/>
          </p:nvPr>
        </p:nvSpPr>
        <p:spPr>
          <a:prstGeom prst="rect">
            <a:avLst/>
          </a:prstGeom>
        </p:spPr>
        <p:txBody>
          <a:bodyPr/>
          <a:lstStyle/>
          <a:p>
            <a:r>
              <a:t>All the steers are A maturity.</a:t>
            </a:r>
          </a:p>
        </p:txBody>
      </p:sp>
    </p:spTree>
    <p:extLst>
      <p:ext uri="{BB962C8B-B14F-4D97-AF65-F5344CB8AC3E}">
        <p14:creationId xmlns:p14="http://schemas.microsoft.com/office/powerpoint/2010/main" val="286267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prstGeom prst="rect">
            <a:avLst/>
          </a:prstGeom>
        </p:spPr>
        <p:txBody>
          <a:bodyPr/>
          <a:lstStyle/>
          <a:p>
            <a:endParaRPr/>
          </a:p>
        </p:txBody>
      </p:sp>
      <p:sp>
        <p:nvSpPr>
          <p:cNvPr id="82" name="Shape 82"/>
          <p:cNvSpPr>
            <a:spLocks noGrp="1"/>
          </p:cNvSpPr>
          <p:nvPr>
            <p:ph type="body" sz="quarter" idx="1"/>
          </p:nvPr>
        </p:nvSpPr>
        <p:spPr>
          <a:prstGeom prst="rect">
            <a:avLst/>
          </a:prstGeom>
        </p:spPr>
        <p:txBody>
          <a:bodyPr/>
          <a:lstStyle/>
          <a:p>
            <a:r>
              <a:t>This shows the difference in amount marbling by marbling scores. Slight is associated with the Select grade. Small is associated with the Choice minus grade. Modest is associated with the Choice grade. Moderate is associated with the Choice plus grade. The abundant scores are associated with the Prime grade.</a:t>
            </a:r>
          </a:p>
        </p:txBody>
      </p:sp>
    </p:spTree>
    <p:extLst>
      <p:ext uri="{BB962C8B-B14F-4D97-AF65-F5344CB8AC3E}">
        <p14:creationId xmlns:p14="http://schemas.microsoft.com/office/powerpoint/2010/main" val="137678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endParaRPr/>
          </a:p>
        </p:txBody>
      </p:sp>
      <p:sp>
        <p:nvSpPr>
          <p:cNvPr id="88" name="Shape 88"/>
          <p:cNvSpPr>
            <a:spLocks noGrp="1"/>
          </p:cNvSpPr>
          <p:nvPr>
            <p:ph type="body" sz="quarter" idx="1"/>
          </p:nvPr>
        </p:nvSpPr>
        <p:spPr>
          <a:prstGeom prst="rect">
            <a:avLst/>
          </a:prstGeom>
        </p:spPr>
        <p:txBody>
          <a:bodyPr/>
          <a:lstStyle/>
          <a:p>
            <a:r>
              <a:t>This shows that fat is the last thing the animal puts on, especially marbling. The calf is pretty much born with all the bone it will have. Growth at first is all muscle. As the calf gets older, it starts to put on fat. Marbling fat is the last thing a steer puts on and the first thing it loses if stressed.</a:t>
            </a:r>
          </a:p>
        </p:txBody>
      </p:sp>
    </p:spTree>
    <p:extLst>
      <p:ext uri="{BB962C8B-B14F-4D97-AF65-F5344CB8AC3E}">
        <p14:creationId xmlns:p14="http://schemas.microsoft.com/office/powerpoint/2010/main" val="331550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r>
              <a:t>There were 2 steers from the Gold Country Fair and one steer from the Nevada County Fair that were dark cutters. </a:t>
            </a:r>
          </a:p>
        </p:txBody>
      </p:sp>
    </p:spTree>
    <p:extLst>
      <p:ext uri="{BB962C8B-B14F-4D97-AF65-F5344CB8AC3E}">
        <p14:creationId xmlns:p14="http://schemas.microsoft.com/office/powerpoint/2010/main" val="268762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r>
              <a:t>This shows putting a dot grid on the ribeye to determine area in square inches.</a:t>
            </a:r>
          </a:p>
        </p:txBody>
      </p:sp>
    </p:spTree>
    <p:extLst>
      <p:ext uri="{BB962C8B-B14F-4D97-AF65-F5344CB8AC3E}">
        <p14:creationId xmlns:p14="http://schemas.microsoft.com/office/powerpoint/2010/main" val="337489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t>Start with all of this- 2 halves = 671 lbs</a:t>
            </a:r>
          </a:p>
        </p:txBody>
      </p:sp>
    </p:spTree>
    <p:extLst>
      <p:ext uri="{BB962C8B-B14F-4D97-AF65-F5344CB8AC3E}">
        <p14:creationId xmlns:p14="http://schemas.microsoft.com/office/powerpoint/2010/main" val="377605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t>You end up with this – 304 lbs of cuts of beef</a:t>
            </a:r>
          </a:p>
        </p:txBody>
      </p:sp>
    </p:spTree>
    <p:extLst>
      <p:ext uri="{BB962C8B-B14F-4D97-AF65-F5344CB8AC3E}">
        <p14:creationId xmlns:p14="http://schemas.microsoft.com/office/powerpoint/2010/main" val="3723426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And this – 138 lbs of fat and bone</a:t>
            </a:r>
          </a:p>
        </p:txBody>
      </p:sp>
    </p:spTree>
    <p:extLst>
      <p:ext uri="{BB962C8B-B14F-4D97-AF65-F5344CB8AC3E}">
        <p14:creationId xmlns:p14="http://schemas.microsoft.com/office/powerpoint/2010/main" val="158497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D6F472-2962-4766-8EA8-A1B44D959057}"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8A691-48DA-4D57-832D-190F748F867F}" type="slidenum">
              <a:rPr lang="en-US" smtClean="0"/>
              <a:t>‹#›</a:t>
            </a:fld>
            <a:endParaRPr lang="en-US"/>
          </a:p>
        </p:txBody>
      </p:sp>
    </p:spTree>
    <p:extLst>
      <p:ext uri="{BB962C8B-B14F-4D97-AF65-F5344CB8AC3E}">
        <p14:creationId xmlns:p14="http://schemas.microsoft.com/office/powerpoint/2010/main" val="393166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6F472-2962-4766-8EA8-A1B44D959057}"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8A691-48DA-4D57-832D-190F748F867F}" type="slidenum">
              <a:rPr lang="en-US" smtClean="0"/>
              <a:t>‹#›</a:t>
            </a:fld>
            <a:endParaRPr lang="en-US"/>
          </a:p>
        </p:txBody>
      </p:sp>
    </p:spTree>
    <p:extLst>
      <p:ext uri="{BB962C8B-B14F-4D97-AF65-F5344CB8AC3E}">
        <p14:creationId xmlns:p14="http://schemas.microsoft.com/office/powerpoint/2010/main" val="298126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6F472-2962-4766-8EA8-A1B44D959057}"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8A691-48DA-4D57-832D-190F748F867F}" type="slidenum">
              <a:rPr lang="en-US" smtClean="0"/>
              <a:t>‹#›</a:t>
            </a:fld>
            <a:endParaRPr lang="en-US"/>
          </a:p>
        </p:txBody>
      </p:sp>
    </p:spTree>
    <p:extLst>
      <p:ext uri="{BB962C8B-B14F-4D97-AF65-F5344CB8AC3E}">
        <p14:creationId xmlns:p14="http://schemas.microsoft.com/office/powerpoint/2010/main" val="3416378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71604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6F472-2962-4766-8EA8-A1B44D959057}"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8A691-48DA-4D57-832D-190F748F867F}" type="slidenum">
              <a:rPr lang="en-US" smtClean="0"/>
              <a:t>‹#›</a:t>
            </a:fld>
            <a:endParaRPr lang="en-US"/>
          </a:p>
        </p:txBody>
      </p:sp>
    </p:spTree>
    <p:extLst>
      <p:ext uri="{BB962C8B-B14F-4D97-AF65-F5344CB8AC3E}">
        <p14:creationId xmlns:p14="http://schemas.microsoft.com/office/powerpoint/2010/main" val="213987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D6F472-2962-4766-8EA8-A1B44D959057}"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8A691-48DA-4D57-832D-190F748F867F}" type="slidenum">
              <a:rPr lang="en-US" smtClean="0"/>
              <a:t>‹#›</a:t>
            </a:fld>
            <a:endParaRPr lang="en-US"/>
          </a:p>
        </p:txBody>
      </p:sp>
    </p:spTree>
    <p:extLst>
      <p:ext uri="{BB962C8B-B14F-4D97-AF65-F5344CB8AC3E}">
        <p14:creationId xmlns:p14="http://schemas.microsoft.com/office/powerpoint/2010/main" val="3483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6F472-2962-4766-8EA8-A1B44D959057}"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8A691-48DA-4D57-832D-190F748F867F}" type="slidenum">
              <a:rPr lang="en-US" smtClean="0"/>
              <a:t>‹#›</a:t>
            </a:fld>
            <a:endParaRPr lang="en-US"/>
          </a:p>
        </p:txBody>
      </p:sp>
    </p:spTree>
    <p:extLst>
      <p:ext uri="{BB962C8B-B14F-4D97-AF65-F5344CB8AC3E}">
        <p14:creationId xmlns:p14="http://schemas.microsoft.com/office/powerpoint/2010/main" val="184254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6F472-2962-4766-8EA8-A1B44D959057}"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8A691-48DA-4D57-832D-190F748F867F}" type="slidenum">
              <a:rPr lang="en-US" smtClean="0"/>
              <a:t>‹#›</a:t>
            </a:fld>
            <a:endParaRPr lang="en-US"/>
          </a:p>
        </p:txBody>
      </p:sp>
    </p:spTree>
    <p:extLst>
      <p:ext uri="{BB962C8B-B14F-4D97-AF65-F5344CB8AC3E}">
        <p14:creationId xmlns:p14="http://schemas.microsoft.com/office/powerpoint/2010/main" val="20093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6F472-2962-4766-8EA8-A1B44D959057}"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8A691-48DA-4D57-832D-190F748F867F}" type="slidenum">
              <a:rPr lang="en-US" smtClean="0"/>
              <a:t>‹#›</a:t>
            </a:fld>
            <a:endParaRPr lang="en-US"/>
          </a:p>
        </p:txBody>
      </p:sp>
    </p:spTree>
    <p:extLst>
      <p:ext uri="{BB962C8B-B14F-4D97-AF65-F5344CB8AC3E}">
        <p14:creationId xmlns:p14="http://schemas.microsoft.com/office/powerpoint/2010/main" val="91981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6F472-2962-4766-8EA8-A1B44D959057}"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8A691-48DA-4D57-832D-190F748F867F}" type="slidenum">
              <a:rPr lang="en-US" smtClean="0"/>
              <a:t>‹#›</a:t>
            </a:fld>
            <a:endParaRPr lang="en-US"/>
          </a:p>
        </p:txBody>
      </p:sp>
    </p:spTree>
    <p:extLst>
      <p:ext uri="{BB962C8B-B14F-4D97-AF65-F5344CB8AC3E}">
        <p14:creationId xmlns:p14="http://schemas.microsoft.com/office/powerpoint/2010/main" val="261965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D6F472-2962-4766-8EA8-A1B44D959057}"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8A691-48DA-4D57-832D-190F748F867F}" type="slidenum">
              <a:rPr lang="en-US" smtClean="0"/>
              <a:t>‹#›</a:t>
            </a:fld>
            <a:endParaRPr lang="en-US"/>
          </a:p>
        </p:txBody>
      </p:sp>
    </p:spTree>
    <p:extLst>
      <p:ext uri="{BB962C8B-B14F-4D97-AF65-F5344CB8AC3E}">
        <p14:creationId xmlns:p14="http://schemas.microsoft.com/office/powerpoint/2010/main" val="210713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D6F472-2962-4766-8EA8-A1B44D959057}"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8A691-48DA-4D57-832D-190F748F867F}" type="slidenum">
              <a:rPr lang="en-US" smtClean="0"/>
              <a:t>‹#›</a:t>
            </a:fld>
            <a:endParaRPr lang="en-US"/>
          </a:p>
        </p:txBody>
      </p:sp>
    </p:spTree>
    <p:extLst>
      <p:ext uri="{BB962C8B-B14F-4D97-AF65-F5344CB8AC3E}">
        <p14:creationId xmlns:p14="http://schemas.microsoft.com/office/powerpoint/2010/main" val="12363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6F472-2962-4766-8EA8-A1B44D959057}"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8A691-48DA-4D57-832D-190F748F867F}"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09168" y="6356350"/>
            <a:ext cx="2441415" cy="371978"/>
          </a:xfrm>
          <a:prstGeom prst="rect">
            <a:avLst/>
          </a:prstGeom>
        </p:spPr>
      </p:pic>
    </p:spTree>
    <p:extLst>
      <p:ext uri="{BB962C8B-B14F-4D97-AF65-F5344CB8AC3E}">
        <p14:creationId xmlns:p14="http://schemas.microsoft.com/office/powerpoint/2010/main" val="3002277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66057"/>
            <a:ext cx="9144000" cy="2943906"/>
          </a:xfrm>
        </p:spPr>
        <p:txBody>
          <a:bodyPr>
            <a:normAutofit/>
          </a:bodyPr>
          <a:lstStyle/>
          <a:p>
            <a:r>
              <a:rPr lang="en-US" dirty="0"/>
              <a:t>2022 Beef Carcass Awards</a:t>
            </a:r>
            <a:br>
              <a:rPr lang="en-US" dirty="0"/>
            </a:br>
            <a:r>
              <a:rPr lang="en-US" sz="4900" i="1" dirty="0"/>
              <a:t>Placer County Fair</a:t>
            </a:r>
            <a:br>
              <a:rPr lang="en-US" sz="4900" i="1" dirty="0"/>
            </a:br>
            <a:r>
              <a:rPr lang="en-US" sz="4900" i="1" dirty="0"/>
              <a:t>Nevada County Fair</a:t>
            </a:r>
            <a:br>
              <a:rPr lang="en-US" sz="4900" i="1" dirty="0"/>
            </a:br>
            <a:r>
              <a:rPr lang="en-US" sz="4900" i="1" dirty="0"/>
              <a:t>Gold Country Fair</a:t>
            </a:r>
            <a:endParaRPr lang="en-US" dirty="0"/>
          </a:p>
        </p:txBody>
      </p:sp>
      <p:sp>
        <p:nvSpPr>
          <p:cNvPr id="3" name="Subtitle 2"/>
          <p:cNvSpPr>
            <a:spLocks noGrp="1"/>
          </p:cNvSpPr>
          <p:nvPr>
            <p:ph type="subTitle" idx="1"/>
          </p:nvPr>
        </p:nvSpPr>
        <p:spPr>
          <a:xfrm>
            <a:off x="1524000" y="3602038"/>
            <a:ext cx="9144000" cy="2102076"/>
          </a:xfrm>
        </p:spPr>
        <p:txBody>
          <a:bodyPr>
            <a:normAutofit fontScale="92500" lnSpcReduction="10000"/>
          </a:bodyPr>
          <a:lstStyle/>
          <a:p>
            <a:r>
              <a:rPr lang="en-US" dirty="0"/>
              <a:t>Presented by</a:t>
            </a:r>
          </a:p>
          <a:p>
            <a:r>
              <a:rPr lang="en-US" dirty="0"/>
              <a:t>Dan Macon, Livestock and Natural Resources Advisor</a:t>
            </a:r>
          </a:p>
          <a:p>
            <a:r>
              <a:rPr lang="en-US" dirty="0"/>
              <a:t>UC Cooperative Extension – Placer/Nevada/Sutter/Yuba</a:t>
            </a:r>
          </a:p>
          <a:p>
            <a:endParaRPr lang="en-US" dirty="0"/>
          </a:p>
          <a:p>
            <a:r>
              <a:rPr lang="en-US" dirty="0"/>
              <a:t>December 6, 2022</a:t>
            </a:r>
          </a:p>
        </p:txBody>
      </p:sp>
      <p:pic>
        <p:nvPicPr>
          <p:cNvPr id="4" name="image.png" descr="image.png"/>
          <p:cNvPicPr>
            <a:picLocks noChangeAspect="1"/>
          </p:cNvPicPr>
          <p:nvPr/>
        </p:nvPicPr>
        <p:blipFill>
          <a:blip r:embed="rId2"/>
          <a:stretch>
            <a:fillRect/>
          </a:stretch>
        </p:blipFill>
        <p:spPr>
          <a:xfrm>
            <a:off x="126773" y="5128078"/>
            <a:ext cx="3046413" cy="15795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732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marbling.jpg" descr="marbling.jpg"/>
          <p:cNvPicPr>
            <a:picLocks noChangeAspect="1"/>
          </p:cNvPicPr>
          <p:nvPr/>
        </p:nvPicPr>
        <p:blipFill>
          <a:blip r:embed="rId3"/>
          <a:stretch>
            <a:fillRect/>
          </a:stretch>
        </p:blipFill>
        <p:spPr>
          <a:xfrm>
            <a:off x="2119312" y="1160462"/>
            <a:ext cx="8035926" cy="5538788"/>
          </a:xfrm>
          <a:prstGeom prst="rect">
            <a:avLst/>
          </a:prstGeom>
          <a:ln w="12700">
            <a:miter lim="400000"/>
          </a:ln>
        </p:spPr>
      </p:pic>
      <p:sp>
        <p:nvSpPr>
          <p:cNvPr id="74" name="Marbling Scores"/>
          <p:cNvSpPr txBox="1">
            <a:spLocks noGrp="1"/>
          </p:cNvSpPr>
          <p:nvPr>
            <p:ph type="title" idx="4294967295"/>
          </p:nvPr>
        </p:nvSpPr>
        <p:spPr>
          <a:xfrm>
            <a:off x="1981200" y="274637"/>
            <a:ext cx="8229600" cy="885826"/>
          </a:xfrm>
          <a:prstGeom prst="rect">
            <a:avLst/>
          </a:prstGeom>
        </p:spPr>
        <p:txBody>
          <a:bodyPr>
            <a:normAutofit/>
          </a:bodyPr>
          <a:lstStyle>
            <a:lvl1pPr>
              <a:defRPr>
                <a:effectLst>
                  <a:outerShdw blurRad="12700" dist="25400" dir="2700000" rotWithShape="0">
                    <a:srgbClr val="FFFFFF"/>
                  </a:outerShdw>
                </a:effectLst>
              </a:defRPr>
            </a:lvl1pPr>
          </a:lstStyle>
          <a:p>
            <a:r>
              <a:t>Marbling Scores</a:t>
            </a:r>
          </a:p>
        </p:txBody>
      </p:sp>
      <p:sp>
        <p:nvSpPr>
          <p:cNvPr id="75" name="Prime"/>
          <p:cNvSpPr txBox="1"/>
          <p:nvPr/>
        </p:nvSpPr>
        <p:spPr>
          <a:xfrm rot="2322689">
            <a:off x="2520034" y="2040200"/>
            <a:ext cx="1657986"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b="1">
                <a:solidFill>
                  <a:srgbClr val="FFFFFF"/>
                </a:solidFill>
                <a:effectLst>
                  <a:outerShdw blurRad="12700" dist="25400" dir="2700000" rotWithShape="0">
                    <a:srgbClr val="000000"/>
                  </a:outerShdw>
                </a:effectLst>
              </a:defRPr>
            </a:lvl1pPr>
          </a:lstStyle>
          <a:p>
            <a:r>
              <a:t>Prime</a:t>
            </a:r>
          </a:p>
        </p:txBody>
      </p:sp>
      <p:sp>
        <p:nvSpPr>
          <p:cNvPr id="76" name="Select"/>
          <p:cNvSpPr txBox="1"/>
          <p:nvPr/>
        </p:nvSpPr>
        <p:spPr>
          <a:xfrm rot="2322689">
            <a:off x="8074697" y="4965963"/>
            <a:ext cx="1657986"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b="1">
                <a:solidFill>
                  <a:srgbClr val="FFFFFF"/>
                </a:solidFill>
                <a:effectLst>
                  <a:outerShdw blurRad="12700" dist="25400" dir="2700000" rotWithShape="0">
                    <a:srgbClr val="000000"/>
                  </a:outerShdw>
                </a:effectLst>
              </a:defRPr>
            </a:lvl1pPr>
          </a:lstStyle>
          <a:p>
            <a:r>
              <a:t>Select</a:t>
            </a:r>
          </a:p>
        </p:txBody>
      </p:sp>
      <p:sp>
        <p:nvSpPr>
          <p:cNvPr id="77" name="Choice -"/>
          <p:cNvSpPr txBox="1"/>
          <p:nvPr/>
        </p:nvSpPr>
        <p:spPr>
          <a:xfrm rot="2322689">
            <a:off x="5262738" y="4880063"/>
            <a:ext cx="1657986"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b="1">
                <a:solidFill>
                  <a:srgbClr val="FFFFFF"/>
                </a:solidFill>
                <a:effectLst>
                  <a:outerShdw blurRad="12700" dist="25400" dir="2700000" rotWithShape="0">
                    <a:srgbClr val="000000"/>
                  </a:outerShdw>
                </a:effectLst>
              </a:defRPr>
            </a:lvl1pPr>
          </a:lstStyle>
          <a:p>
            <a:r>
              <a:t>Choice -</a:t>
            </a:r>
          </a:p>
        </p:txBody>
      </p:sp>
      <p:sp>
        <p:nvSpPr>
          <p:cNvPr id="78" name="Choice"/>
          <p:cNvSpPr txBox="1"/>
          <p:nvPr/>
        </p:nvSpPr>
        <p:spPr>
          <a:xfrm rot="2322689">
            <a:off x="2652888" y="4803863"/>
            <a:ext cx="1656398"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b="1">
                <a:solidFill>
                  <a:srgbClr val="FFFFFF"/>
                </a:solidFill>
                <a:effectLst>
                  <a:outerShdw blurRad="12700" dist="25400" dir="2700000" rotWithShape="0">
                    <a:srgbClr val="000000"/>
                  </a:outerShdw>
                </a:effectLst>
              </a:defRPr>
            </a:lvl1pPr>
          </a:lstStyle>
          <a:p>
            <a:r>
              <a:t>Choice</a:t>
            </a:r>
          </a:p>
        </p:txBody>
      </p:sp>
      <p:sp>
        <p:nvSpPr>
          <p:cNvPr id="79" name="Choice +"/>
          <p:cNvSpPr txBox="1"/>
          <p:nvPr/>
        </p:nvSpPr>
        <p:spPr>
          <a:xfrm rot="2322689">
            <a:off x="8074697" y="2054488"/>
            <a:ext cx="1657986"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b="1">
                <a:solidFill>
                  <a:srgbClr val="FFFFFF"/>
                </a:solidFill>
                <a:effectLst>
                  <a:outerShdw blurRad="12700" dist="25400" dir="2700000" rotWithShape="0">
                    <a:srgbClr val="000000"/>
                  </a:outerShdw>
                </a:effectLst>
              </a:defRPr>
            </a:lvl1pPr>
          </a:lstStyle>
          <a:p>
            <a:r>
              <a:t>Choice +</a:t>
            </a:r>
          </a:p>
        </p:txBody>
      </p:sp>
      <p:sp>
        <p:nvSpPr>
          <p:cNvPr id="80" name="Prime"/>
          <p:cNvSpPr txBox="1"/>
          <p:nvPr/>
        </p:nvSpPr>
        <p:spPr>
          <a:xfrm rot="2322689">
            <a:off x="5263235" y="2038613"/>
            <a:ext cx="1657987"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b="1">
                <a:solidFill>
                  <a:srgbClr val="FFFFFF"/>
                </a:solidFill>
                <a:effectLst>
                  <a:outerShdw blurRad="12700" dist="25400" dir="2700000" rotWithShape="0">
                    <a:srgbClr val="000000"/>
                  </a:outerShdw>
                </a:effectLst>
              </a:defRPr>
            </a:lvl1pPr>
          </a:lstStyle>
          <a:p>
            <a:r>
              <a:t>Prime</a:t>
            </a:r>
          </a:p>
        </p:txBody>
      </p:sp>
    </p:spTree>
    <p:extLst>
      <p:ext uri="{BB962C8B-B14F-4D97-AF65-F5344CB8AC3E}">
        <p14:creationId xmlns:p14="http://schemas.microsoft.com/office/powerpoint/2010/main" val="259332483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75"/>
                                        </p:tgtEl>
                                        <p:attrNameLst>
                                          <p:attrName>style.visibility</p:attrName>
                                        </p:attrNameLst>
                                      </p:cBhvr>
                                      <p:to>
                                        <p:strVal val="visible"/>
                                      </p:to>
                                    </p:set>
                                    <p:anim calcmode="lin" valueType="num">
                                      <p:cBhvr>
                                        <p:cTn id="7" dur="500" fill="hold"/>
                                        <p:tgtEl>
                                          <p:spTgt spid="75"/>
                                        </p:tgtEl>
                                        <p:attrNameLst>
                                          <p:attrName>ppt_x</p:attrName>
                                        </p:attrNameLst>
                                      </p:cBhvr>
                                      <p:tavLst>
                                        <p:tav tm="0">
                                          <p:val>
                                            <p:strVal val="#ppt_x"/>
                                          </p:val>
                                        </p:tav>
                                        <p:tav tm="100000">
                                          <p:val>
                                            <p:strVal val="#ppt_x"/>
                                          </p:val>
                                        </p:tav>
                                      </p:tavLst>
                                    </p:anim>
                                    <p:anim calcmode="lin" valueType="num">
                                      <p:cBhvr>
                                        <p:cTn id="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80"/>
                                        </p:tgtEl>
                                        <p:attrNameLst>
                                          <p:attrName>style.visibility</p:attrName>
                                        </p:attrNameLst>
                                      </p:cBhvr>
                                      <p:to>
                                        <p:strVal val="visible"/>
                                      </p:to>
                                    </p:set>
                                    <p:anim calcmode="lin" valueType="num">
                                      <p:cBhvr>
                                        <p:cTn id="13" dur="500" fill="hold"/>
                                        <p:tgtEl>
                                          <p:spTgt spid="80"/>
                                        </p:tgtEl>
                                        <p:attrNameLst>
                                          <p:attrName>ppt_x</p:attrName>
                                        </p:attrNameLst>
                                      </p:cBhvr>
                                      <p:tavLst>
                                        <p:tav tm="0">
                                          <p:val>
                                            <p:strVal val="#ppt_x"/>
                                          </p:val>
                                        </p:tav>
                                        <p:tav tm="100000">
                                          <p:val>
                                            <p:strVal val="#ppt_x"/>
                                          </p:val>
                                        </p:tav>
                                      </p:tavLst>
                                    </p:anim>
                                    <p:anim calcmode="lin" valueType="num">
                                      <p:cBhvr>
                                        <p:cTn id="1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79"/>
                                        </p:tgtEl>
                                        <p:attrNameLst>
                                          <p:attrName>style.visibility</p:attrName>
                                        </p:attrNameLst>
                                      </p:cBhvr>
                                      <p:to>
                                        <p:strVal val="visible"/>
                                      </p:to>
                                    </p:set>
                                    <p:anim calcmode="lin" valueType="num">
                                      <p:cBhvr>
                                        <p:cTn id="19" dur="500" fill="hold"/>
                                        <p:tgtEl>
                                          <p:spTgt spid="79"/>
                                        </p:tgtEl>
                                        <p:attrNameLst>
                                          <p:attrName>ppt_x</p:attrName>
                                        </p:attrNameLst>
                                      </p:cBhvr>
                                      <p:tavLst>
                                        <p:tav tm="0">
                                          <p:val>
                                            <p:strVal val="#ppt_x"/>
                                          </p:val>
                                        </p:tav>
                                        <p:tav tm="100000">
                                          <p:val>
                                            <p:strVal val="#ppt_x"/>
                                          </p:val>
                                        </p:tav>
                                      </p:tavLst>
                                    </p:anim>
                                    <p:anim calcmode="lin" valueType="num">
                                      <p:cBhvr>
                                        <p:cTn id="2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78"/>
                                        </p:tgtEl>
                                        <p:attrNameLst>
                                          <p:attrName>style.visibility</p:attrName>
                                        </p:attrNameLst>
                                      </p:cBhvr>
                                      <p:to>
                                        <p:strVal val="visible"/>
                                      </p:to>
                                    </p:set>
                                    <p:anim calcmode="lin" valueType="num">
                                      <p:cBhvr>
                                        <p:cTn id="25" dur="500" fill="hold"/>
                                        <p:tgtEl>
                                          <p:spTgt spid="78"/>
                                        </p:tgtEl>
                                        <p:attrNameLst>
                                          <p:attrName>ppt_x</p:attrName>
                                        </p:attrNameLst>
                                      </p:cBhvr>
                                      <p:tavLst>
                                        <p:tav tm="0">
                                          <p:val>
                                            <p:strVal val="#ppt_x"/>
                                          </p:val>
                                        </p:tav>
                                        <p:tav tm="100000">
                                          <p:val>
                                            <p:strVal val="#ppt_x"/>
                                          </p:val>
                                        </p:tav>
                                      </p:tavLst>
                                    </p:anim>
                                    <p:anim calcmode="lin" valueType="num">
                                      <p:cBhvr>
                                        <p:cTn id="2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p:tmAbs val="0"/>
                                  </p:iterate>
                                  <p:childTnLst>
                                    <p:set>
                                      <p:cBhvr>
                                        <p:cTn id="30" fill="hold"/>
                                        <p:tgtEl>
                                          <p:spTgt spid="77"/>
                                        </p:tgtEl>
                                        <p:attrNameLst>
                                          <p:attrName>style.visibility</p:attrName>
                                        </p:attrNameLst>
                                      </p:cBhvr>
                                      <p:to>
                                        <p:strVal val="visible"/>
                                      </p:to>
                                    </p:set>
                                    <p:anim calcmode="lin" valueType="num">
                                      <p:cBhvr>
                                        <p:cTn id="31" dur="500" fill="hold"/>
                                        <p:tgtEl>
                                          <p:spTgt spid="77"/>
                                        </p:tgtEl>
                                        <p:attrNameLst>
                                          <p:attrName>ppt_x</p:attrName>
                                        </p:attrNameLst>
                                      </p:cBhvr>
                                      <p:tavLst>
                                        <p:tav tm="0">
                                          <p:val>
                                            <p:strVal val="#ppt_x"/>
                                          </p:val>
                                        </p:tav>
                                        <p:tav tm="100000">
                                          <p:val>
                                            <p:strVal val="#ppt_x"/>
                                          </p:val>
                                        </p:tav>
                                      </p:tavLst>
                                    </p:anim>
                                    <p:anim calcmode="lin" valueType="num">
                                      <p:cBhvr>
                                        <p:cTn id="3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p:tmAbs val="0"/>
                                  </p:iterate>
                                  <p:childTnLst>
                                    <p:set>
                                      <p:cBhvr>
                                        <p:cTn id="36" fill="hold"/>
                                        <p:tgtEl>
                                          <p:spTgt spid="76"/>
                                        </p:tgtEl>
                                        <p:attrNameLst>
                                          <p:attrName>style.visibility</p:attrName>
                                        </p:attrNameLst>
                                      </p:cBhvr>
                                      <p:to>
                                        <p:strVal val="visible"/>
                                      </p:to>
                                    </p:set>
                                    <p:anim calcmode="lin" valueType="num">
                                      <p:cBhvr>
                                        <p:cTn id="37" dur="500" fill="hold"/>
                                        <p:tgtEl>
                                          <p:spTgt spid="76"/>
                                        </p:tgtEl>
                                        <p:attrNameLst>
                                          <p:attrName>ppt_x</p:attrName>
                                        </p:attrNameLst>
                                      </p:cBhvr>
                                      <p:tavLst>
                                        <p:tav tm="0">
                                          <p:val>
                                            <p:strVal val="#ppt_x"/>
                                          </p:val>
                                        </p:tav>
                                        <p:tav tm="100000">
                                          <p:val>
                                            <p:strVal val="#ppt_x"/>
                                          </p:val>
                                        </p:tav>
                                      </p:tavLst>
                                    </p:anim>
                                    <p:anim calcmode="lin" valueType="num">
                                      <p:cBhvr>
                                        <p:cTn id="3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advAuto="0"/>
      <p:bldP spid="76" grpId="0" animBg="1" advAuto="0"/>
      <p:bldP spid="77" grpId="0" animBg="1" advAuto="0"/>
      <p:bldP spid="78" grpId="0" animBg="1" advAuto="0"/>
      <p:bldP spid="79" grpId="0" animBg="1" advAuto="0"/>
      <p:bldP spid="8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Marbling"/>
          <p:cNvSpPr txBox="1">
            <a:spLocks noGrp="1"/>
          </p:cNvSpPr>
          <p:nvPr>
            <p:ph type="title" idx="4294967295"/>
          </p:nvPr>
        </p:nvSpPr>
        <p:spPr>
          <a:xfrm>
            <a:off x="573207" y="397468"/>
            <a:ext cx="11054686" cy="1143001"/>
          </a:xfrm>
          <a:prstGeom prst="rect">
            <a:avLst/>
          </a:prstGeom>
        </p:spPr>
        <p:txBody>
          <a:bodyPr>
            <a:normAutofit/>
          </a:bodyPr>
          <a:lstStyle>
            <a:lvl1pPr>
              <a:defRPr>
                <a:effectLst>
                  <a:outerShdw blurRad="12700" dist="25400" dir="2700000" rotWithShape="0">
                    <a:srgbClr val="FFFFFF"/>
                  </a:outerShdw>
                </a:effectLst>
              </a:defRPr>
            </a:lvl1pPr>
          </a:lstStyle>
          <a:p>
            <a:r>
              <a:rPr dirty="0"/>
              <a:t>Marbling</a:t>
            </a:r>
          </a:p>
        </p:txBody>
      </p:sp>
      <p:pic>
        <p:nvPicPr>
          <p:cNvPr id="85" name="Screen Shot 2012-10-10 at 8.50.00 PM.png" descr="Screen Shot 2012-10-10 at 8.50.00 PM.png"/>
          <p:cNvPicPr>
            <a:picLocks noChangeAspect="1"/>
          </p:cNvPicPr>
          <p:nvPr/>
        </p:nvPicPr>
        <p:blipFill>
          <a:blip r:embed="rId3"/>
          <a:srcRect t="7624" b="7624"/>
          <a:stretch>
            <a:fillRect/>
          </a:stretch>
        </p:blipFill>
        <p:spPr>
          <a:xfrm>
            <a:off x="1484100" y="1540469"/>
            <a:ext cx="9232900" cy="5078413"/>
          </a:xfrm>
          <a:prstGeom prst="rect">
            <a:avLst/>
          </a:prstGeom>
          <a:ln w="12700">
            <a:miter lim="400000"/>
          </a:ln>
        </p:spPr>
      </p:pic>
      <p:sp>
        <p:nvSpPr>
          <p:cNvPr id="86" name="Marbling fat is the last thing a steer puts on and the first thing it loses if stressed."/>
          <p:cNvSpPr txBox="1"/>
          <p:nvPr/>
        </p:nvSpPr>
        <p:spPr>
          <a:xfrm>
            <a:off x="4137546" y="397468"/>
            <a:ext cx="7099300" cy="954107"/>
          </a:xfrm>
          <a:prstGeom prst="rect">
            <a:avLst/>
          </a:prstGeom>
          <a:solidFill>
            <a:srgbClr val="FF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FFFFFF"/>
                </a:solidFill>
                <a:latin typeface="Arial"/>
                <a:ea typeface="Arial"/>
                <a:cs typeface="Arial"/>
                <a:sym typeface="Arial"/>
              </a:defRPr>
            </a:lvl1pPr>
          </a:lstStyle>
          <a:p>
            <a:r>
              <a:rPr dirty="0"/>
              <a:t>Marbling fat is the last thing a steer puts on and the first thing it loses if stressed.</a:t>
            </a:r>
          </a:p>
        </p:txBody>
      </p:sp>
    </p:spTree>
    <p:extLst>
      <p:ext uri="{BB962C8B-B14F-4D97-AF65-F5344CB8AC3E}">
        <p14:creationId xmlns:p14="http://schemas.microsoft.com/office/powerpoint/2010/main" val="101678723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86"/>
                                        </p:tgtEl>
                                        <p:attrNameLst>
                                          <p:attrName>style.visibility</p:attrName>
                                        </p:attrNameLst>
                                      </p:cBhvr>
                                      <p:to>
                                        <p:strVal val="visible"/>
                                      </p:to>
                                    </p:set>
                                    <p:animEffect transition="in" filter="blinds(horizontal)">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Dark Cutters"/>
          <p:cNvSpPr txBox="1">
            <a:spLocks noGrp="1"/>
          </p:cNvSpPr>
          <p:nvPr>
            <p:ph type="title" idx="4294967295"/>
          </p:nvPr>
        </p:nvSpPr>
        <p:spPr>
          <a:xfrm>
            <a:off x="327547" y="274638"/>
            <a:ext cx="6406630" cy="1143001"/>
          </a:xfrm>
          <a:prstGeom prst="rect">
            <a:avLst/>
          </a:prstGeom>
        </p:spPr>
        <p:txBody>
          <a:bodyPr>
            <a:normAutofit/>
          </a:bodyPr>
          <a:lstStyle>
            <a:lvl1pPr>
              <a:defRPr>
                <a:effectLst>
                  <a:outerShdw blurRad="12700" dist="25400" dir="2700000" rotWithShape="0">
                    <a:srgbClr val="FFFFFF"/>
                  </a:outerShdw>
                </a:effectLst>
              </a:defRPr>
            </a:lvl1pPr>
          </a:lstStyle>
          <a:p>
            <a:r>
              <a:rPr dirty="0"/>
              <a:t>Dark Cutters</a:t>
            </a:r>
          </a:p>
        </p:txBody>
      </p:sp>
      <p:sp>
        <p:nvSpPr>
          <p:cNvPr id="91" name="Dark-cutting beef is a condition in cattle that makes muscles appear very dark. This condition is caused by a decrease in the amount of glycogen in the muscle prior to slaughter. Glycogen is the product of the muscle that is converted to lactic acid, which decreases the pH of the muscle. This decrease in pH causes the muscle to be bright cherry-red.…"/>
          <p:cNvSpPr txBox="1">
            <a:spLocks noGrp="1"/>
          </p:cNvSpPr>
          <p:nvPr>
            <p:ph type="body" idx="4294967295"/>
          </p:nvPr>
        </p:nvSpPr>
        <p:spPr>
          <a:xfrm>
            <a:off x="327546" y="1808163"/>
            <a:ext cx="11450472" cy="5040313"/>
          </a:xfrm>
          <a:prstGeom prst="rect">
            <a:avLst/>
          </a:prstGeom>
        </p:spPr>
        <p:txBody>
          <a:bodyPr>
            <a:normAutofit/>
          </a:bodyPr>
          <a:lstStyle/>
          <a:p>
            <a:pPr>
              <a:spcBef>
                <a:spcPts val="500"/>
              </a:spcBef>
              <a:defRPr sz="2400"/>
            </a:pPr>
            <a:r>
              <a:rPr sz="2800" dirty="0"/>
              <a:t>Dark-cutting is a condition in cattle that makes muscles appear very dark. This condition is caused by a decrease in the amount of glycogen in the muscle prior to slaughter. Glycogen is the product of the muscle that is converted to lactic acid, which decreases the pH of the muscle. This decrease in pH causes the muscle to be bright cherry-red.</a:t>
            </a:r>
          </a:p>
          <a:p>
            <a:pPr>
              <a:spcBef>
                <a:spcPts val="500"/>
              </a:spcBef>
              <a:defRPr sz="2400"/>
            </a:pPr>
            <a:r>
              <a:rPr sz="2800" dirty="0"/>
              <a:t>If there is not enough glycogen to decrease the pH in the muscle, then the muscle will have a dark appearance to the lean surface. Consumers are not willing to buy dark beef and thus the value is decreased. </a:t>
            </a:r>
          </a:p>
          <a:p>
            <a:pPr>
              <a:spcBef>
                <a:spcPts val="500"/>
              </a:spcBef>
              <a:defRPr sz="2400"/>
            </a:pPr>
            <a:r>
              <a:rPr sz="2800" dirty="0"/>
              <a:t>Producers and feeders can help to decrease this loss to the beef industry by decreasing the amount of stress on cattle. </a:t>
            </a:r>
          </a:p>
        </p:txBody>
      </p:sp>
    </p:spTree>
    <p:extLst>
      <p:ext uri="{BB962C8B-B14F-4D97-AF65-F5344CB8AC3E}">
        <p14:creationId xmlns:p14="http://schemas.microsoft.com/office/powerpoint/2010/main" val="1425923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1000"/>
                                        <p:tgtEl>
                                          <p:spTgt spid="91">
                                            <p:txEl>
                                              <p:pRg st="0" end="0"/>
                                            </p:txEl>
                                          </p:spTgt>
                                        </p:tgtEl>
                                      </p:cBhvr>
                                    </p:animEffect>
                                    <p:anim calcmode="lin" valueType="num">
                                      <p:cBhvr>
                                        <p:cTn id="8" dur="1000" fill="hold"/>
                                        <p:tgtEl>
                                          <p:spTgt spid="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1">
                                            <p:txEl>
                                              <p:pRg st="1" end="1"/>
                                            </p:txEl>
                                          </p:spTgt>
                                        </p:tgtEl>
                                        <p:attrNameLst>
                                          <p:attrName>style.visibility</p:attrName>
                                        </p:attrNameLst>
                                      </p:cBhvr>
                                      <p:to>
                                        <p:strVal val="visible"/>
                                      </p:to>
                                    </p:set>
                                    <p:animEffect transition="in" filter="fade">
                                      <p:cBhvr>
                                        <p:cTn id="14" dur="1000"/>
                                        <p:tgtEl>
                                          <p:spTgt spid="91">
                                            <p:txEl>
                                              <p:pRg st="1" end="1"/>
                                            </p:txEl>
                                          </p:spTgt>
                                        </p:tgtEl>
                                      </p:cBhvr>
                                    </p:animEffect>
                                    <p:anim calcmode="lin" valueType="num">
                                      <p:cBhvr>
                                        <p:cTn id="15" dur="1000" fill="hold"/>
                                        <p:tgtEl>
                                          <p:spTgt spid="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1">
                                            <p:txEl>
                                              <p:pRg st="2" end="2"/>
                                            </p:txEl>
                                          </p:spTgt>
                                        </p:tgtEl>
                                        <p:attrNameLst>
                                          <p:attrName>style.visibility</p:attrName>
                                        </p:attrNameLst>
                                      </p:cBhvr>
                                      <p:to>
                                        <p:strVal val="visible"/>
                                      </p:to>
                                    </p:set>
                                    <p:animEffect transition="in" filter="fade">
                                      <p:cBhvr>
                                        <p:cTn id="21" dur="1000"/>
                                        <p:tgtEl>
                                          <p:spTgt spid="91">
                                            <p:txEl>
                                              <p:pRg st="2" end="2"/>
                                            </p:txEl>
                                          </p:spTgt>
                                        </p:tgtEl>
                                      </p:cBhvr>
                                    </p:animEffect>
                                    <p:anim calcmode="lin" valueType="num">
                                      <p:cBhvr>
                                        <p:cTn id="22" dur="1000" fill="hold"/>
                                        <p:tgtEl>
                                          <p:spTgt spid="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ources of Stress in Cattle"/>
          <p:cNvSpPr txBox="1">
            <a:spLocks noGrp="1"/>
          </p:cNvSpPr>
          <p:nvPr>
            <p:ph type="title" idx="4294967295"/>
          </p:nvPr>
        </p:nvSpPr>
        <p:spPr>
          <a:xfrm>
            <a:off x="682388" y="274638"/>
            <a:ext cx="9528412" cy="1143001"/>
          </a:xfrm>
          <a:prstGeom prst="rect">
            <a:avLst/>
          </a:prstGeom>
        </p:spPr>
        <p:txBody>
          <a:bodyPr>
            <a:normAutofit/>
          </a:bodyPr>
          <a:lstStyle>
            <a:lvl1pPr>
              <a:defRPr>
                <a:effectLst>
                  <a:outerShdw blurRad="12700" dist="25400" dir="2700000" rotWithShape="0">
                    <a:srgbClr val="FFFFFF"/>
                  </a:outerShdw>
                </a:effectLst>
              </a:defRPr>
            </a:lvl1pPr>
          </a:lstStyle>
          <a:p>
            <a:r>
              <a:t>Sources of Stress in Cattle</a:t>
            </a:r>
          </a:p>
        </p:txBody>
      </p:sp>
      <p:sp>
        <p:nvSpPr>
          <p:cNvPr id="96" name="What are some potential sources of stress in cattle?"/>
          <p:cNvSpPr txBox="1">
            <a:spLocks noGrp="1"/>
          </p:cNvSpPr>
          <p:nvPr>
            <p:ph type="body" sz="quarter" idx="4294967295"/>
          </p:nvPr>
        </p:nvSpPr>
        <p:spPr>
          <a:xfrm>
            <a:off x="682388" y="1600201"/>
            <a:ext cx="9985613" cy="625475"/>
          </a:xfrm>
          <a:prstGeom prst="rect">
            <a:avLst/>
          </a:prstGeom>
        </p:spPr>
        <p:txBody>
          <a:bodyPr>
            <a:normAutofit fontScale="85000" lnSpcReduction="10000"/>
          </a:bodyPr>
          <a:lstStyle>
            <a:lvl1pPr marL="0" indent="0" algn="ctr">
              <a:buSzTx/>
              <a:buNone/>
            </a:lvl1pPr>
          </a:lstStyle>
          <a:p>
            <a:pPr algn="l"/>
            <a:r>
              <a:rPr dirty="0"/>
              <a:t>What are some potential sources of stress in</a:t>
            </a:r>
            <a:r>
              <a:rPr lang="en-US" dirty="0"/>
              <a:t> YOUR</a:t>
            </a:r>
            <a:r>
              <a:rPr dirty="0"/>
              <a:t> cattle?</a:t>
            </a:r>
          </a:p>
        </p:txBody>
      </p:sp>
      <p:pic>
        <p:nvPicPr>
          <p:cNvPr id="97" name="image.png" descr="image.png"/>
          <p:cNvPicPr>
            <a:picLocks noChangeAspect="1"/>
          </p:cNvPicPr>
          <p:nvPr/>
        </p:nvPicPr>
        <p:blipFill>
          <a:blip r:embed="rId2"/>
          <a:stretch>
            <a:fillRect/>
          </a:stretch>
        </p:blipFill>
        <p:spPr>
          <a:xfrm>
            <a:off x="4217158" y="2225676"/>
            <a:ext cx="4080681" cy="4430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728896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97"/>
                                        </p:tgtEl>
                                        <p:attrNameLst>
                                          <p:attrName>style.visibility</p:attrName>
                                        </p:attrNameLst>
                                      </p:cBhvr>
                                      <p:to>
                                        <p:strVal val="visible"/>
                                      </p:to>
                                    </p:set>
                                    <p:animEffect transition="in" filter="blinds(horizont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Yield Grade"/>
          <p:cNvSpPr txBox="1"/>
          <p:nvPr/>
        </p:nvSpPr>
        <p:spPr>
          <a:xfrm>
            <a:off x="3169920" y="346075"/>
            <a:ext cx="5394960" cy="840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2800"/>
              </a:spcBef>
              <a:defRPr sz="4800" b="1"/>
            </a:lvl1pPr>
          </a:lstStyle>
          <a:p>
            <a:r>
              <a:rPr dirty="0"/>
              <a:t>Yield Grade</a:t>
            </a:r>
          </a:p>
        </p:txBody>
      </p:sp>
      <p:sp>
        <p:nvSpPr>
          <p:cNvPr id="100" name="Yield Grade means “how much” – as in how much meat a carcass produces."/>
          <p:cNvSpPr txBox="1"/>
          <p:nvPr/>
        </p:nvSpPr>
        <p:spPr>
          <a:xfrm>
            <a:off x="573206" y="1182688"/>
            <a:ext cx="11081982" cy="1336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a:pPr>
            <a:r>
              <a:rPr sz="4000" dirty="0"/>
              <a:t>Yield Grade means “how much” – as in how much meat a carcass produces.</a:t>
            </a:r>
          </a:p>
        </p:txBody>
      </p:sp>
      <p:sp>
        <p:nvSpPr>
          <p:cNvPr id="101" name="Carcasses are assigned yield grade numbers (1-5). Lower numbers indicate carcasses that produce the most meat."/>
          <p:cNvSpPr txBox="1"/>
          <p:nvPr/>
        </p:nvSpPr>
        <p:spPr>
          <a:xfrm>
            <a:off x="573206" y="2673351"/>
            <a:ext cx="11081982"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lvl1pPr>
          </a:lstStyle>
          <a:p>
            <a:r>
              <a:rPr dirty="0"/>
              <a:t>Carcasses are assigned yield grade numbers (1-5). Lower numbers indicate carcasses that produce the most meat.</a:t>
            </a:r>
          </a:p>
        </p:txBody>
      </p:sp>
    </p:spTree>
    <p:extLst>
      <p:ext uri="{BB962C8B-B14F-4D97-AF65-F5344CB8AC3E}">
        <p14:creationId xmlns:p14="http://schemas.microsoft.com/office/powerpoint/2010/main" val="28656978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How Is Yield Grade Determined?"/>
          <p:cNvSpPr txBox="1">
            <a:spLocks noGrp="1"/>
          </p:cNvSpPr>
          <p:nvPr>
            <p:ph type="title" idx="4294967295"/>
          </p:nvPr>
        </p:nvSpPr>
        <p:spPr>
          <a:xfrm>
            <a:off x="493594" y="46772"/>
            <a:ext cx="11204812" cy="1143002"/>
          </a:xfrm>
          <a:prstGeom prst="rect">
            <a:avLst/>
          </a:prstGeom>
        </p:spPr>
        <p:txBody>
          <a:bodyPr>
            <a:normAutofit/>
          </a:bodyPr>
          <a:lstStyle>
            <a:lvl1pPr>
              <a:defRPr sz="4000">
                <a:effectLst>
                  <a:outerShdw blurRad="12700" dist="25400" dir="2700000" rotWithShape="0">
                    <a:srgbClr val="FFFFFF"/>
                  </a:outerShdw>
                </a:effectLst>
              </a:defRPr>
            </a:lvl1pPr>
          </a:lstStyle>
          <a:p>
            <a:r>
              <a:rPr dirty="0"/>
              <a:t>How Is Yield Grade Determined?</a:t>
            </a:r>
          </a:p>
        </p:txBody>
      </p:sp>
      <p:sp>
        <p:nvSpPr>
          <p:cNvPr id="104" name="Amount of external fat – Indicates the amount of carcass trimming needed (more trimming = more expense)…"/>
          <p:cNvSpPr txBox="1">
            <a:spLocks noGrp="1"/>
          </p:cNvSpPr>
          <p:nvPr>
            <p:ph type="body" idx="4294967295"/>
          </p:nvPr>
        </p:nvSpPr>
        <p:spPr>
          <a:xfrm>
            <a:off x="493594" y="1247775"/>
            <a:ext cx="11204812" cy="5289550"/>
          </a:xfrm>
          <a:prstGeom prst="rect">
            <a:avLst/>
          </a:prstGeom>
        </p:spPr>
        <p:txBody>
          <a:bodyPr>
            <a:normAutofit/>
          </a:bodyPr>
          <a:lstStyle/>
          <a:p>
            <a:pPr>
              <a:spcBef>
                <a:spcPts val="800"/>
              </a:spcBef>
              <a:defRPr sz="3700" b="1"/>
            </a:pPr>
            <a:r>
              <a:rPr dirty="0"/>
              <a:t>Amount of external fat – Indicates the amount of carcass trimming needed (more trimming = more expense)</a:t>
            </a:r>
          </a:p>
          <a:p>
            <a:pPr>
              <a:spcBef>
                <a:spcPts val="800"/>
              </a:spcBef>
              <a:defRPr sz="3700" b="1"/>
            </a:pPr>
            <a:r>
              <a:rPr dirty="0"/>
              <a:t>Amount of kidney, pelvic, and heart fat</a:t>
            </a:r>
          </a:p>
          <a:p>
            <a:pPr>
              <a:spcBef>
                <a:spcPts val="800"/>
              </a:spcBef>
              <a:defRPr sz="3700" b="1"/>
            </a:pPr>
            <a:r>
              <a:rPr dirty="0"/>
              <a:t>Ribeye area – Indicator of total amount of muscle in the carcass</a:t>
            </a:r>
          </a:p>
          <a:p>
            <a:pPr>
              <a:spcBef>
                <a:spcPts val="800"/>
              </a:spcBef>
              <a:defRPr sz="3700" b="1"/>
            </a:pPr>
            <a:r>
              <a:rPr dirty="0"/>
              <a:t>Hot Carcass Weight</a:t>
            </a:r>
          </a:p>
        </p:txBody>
      </p:sp>
    </p:spTree>
    <p:extLst>
      <p:ext uri="{BB962C8B-B14F-4D97-AF65-F5344CB8AC3E}">
        <p14:creationId xmlns:p14="http://schemas.microsoft.com/office/powerpoint/2010/main" val="26663749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age.png" descr="image.png"/>
          <p:cNvPicPr>
            <a:picLocks noChangeAspect="1"/>
          </p:cNvPicPr>
          <p:nvPr/>
        </p:nvPicPr>
        <p:blipFill>
          <a:blip r:embed="rId2"/>
          <a:stretch>
            <a:fillRect/>
          </a:stretch>
        </p:blipFill>
        <p:spPr>
          <a:xfrm>
            <a:off x="3016155" y="293903"/>
            <a:ext cx="6161244" cy="6277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445359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Yield Grade Calculating Ribeye Area"/>
          <p:cNvSpPr txBox="1">
            <a:spLocks noGrp="1"/>
          </p:cNvSpPr>
          <p:nvPr>
            <p:ph type="title" idx="4294967295"/>
          </p:nvPr>
        </p:nvSpPr>
        <p:spPr>
          <a:xfrm>
            <a:off x="464024" y="457199"/>
            <a:ext cx="11395880" cy="1143002"/>
          </a:xfrm>
          <a:prstGeom prst="rect">
            <a:avLst/>
          </a:prstGeom>
        </p:spPr>
        <p:txBody>
          <a:bodyPr>
            <a:noAutofit/>
          </a:bodyPr>
          <a:lstStyle/>
          <a:p>
            <a:pPr defTabSz="214884">
              <a:defRPr sz="2256">
                <a:effectLst>
                  <a:outerShdw blurRad="5969" dist="11938" dir="2700000" rotWithShape="0">
                    <a:srgbClr val="FFFFFF"/>
                  </a:outerShdw>
                </a:effectLst>
              </a:defRPr>
            </a:pPr>
            <a:r>
              <a:rPr sz="4000" dirty="0"/>
              <a:t>Yield Grade</a:t>
            </a:r>
            <a:r>
              <a:rPr lang="en-US" sz="4000" dirty="0"/>
              <a:t> - </a:t>
            </a:r>
            <a:r>
              <a:rPr sz="4000" dirty="0"/>
              <a:t>Calculating Ribeye Area</a:t>
            </a:r>
          </a:p>
        </p:txBody>
      </p:sp>
      <p:pic>
        <p:nvPicPr>
          <p:cNvPr id="111" name="IMG_2444.JPG" descr="IMG_2444.JPG"/>
          <p:cNvPicPr>
            <a:picLocks noChangeAspect="1"/>
          </p:cNvPicPr>
          <p:nvPr/>
        </p:nvPicPr>
        <p:blipFill>
          <a:blip r:embed="rId3"/>
          <a:stretch>
            <a:fillRect/>
          </a:stretch>
        </p:blipFill>
        <p:spPr>
          <a:xfrm>
            <a:off x="627797" y="1786010"/>
            <a:ext cx="6034586" cy="4525963"/>
          </a:xfrm>
          <a:prstGeom prst="rect">
            <a:avLst/>
          </a:prstGeom>
          <a:ln>
            <a:noFill/>
          </a:ln>
          <a:effectLst>
            <a:outerShdw blurRad="292100" dist="139700" dir="2700000" algn="tl" rotWithShape="0">
              <a:srgbClr val="333333">
                <a:alpha val="65000"/>
              </a:srgbClr>
            </a:outerShdw>
          </a:effectLst>
        </p:spPr>
      </p:pic>
      <p:pic>
        <p:nvPicPr>
          <p:cNvPr id="112" name="image.png" descr="image.png"/>
          <p:cNvPicPr>
            <a:picLocks noChangeAspect="1"/>
          </p:cNvPicPr>
          <p:nvPr/>
        </p:nvPicPr>
        <p:blipFill>
          <a:blip r:embed="rId4"/>
          <a:stretch>
            <a:fillRect/>
          </a:stretch>
        </p:blipFill>
        <p:spPr>
          <a:xfrm>
            <a:off x="7028894" y="1361236"/>
            <a:ext cx="5037054" cy="5375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016785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12"/>
                                        </p:tgtEl>
                                        <p:attrNameLst>
                                          <p:attrName>style.visibility</p:attrName>
                                        </p:attrNameLst>
                                      </p:cBhvr>
                                      <p:to>
                                        <p:strVal val="visible"/>
                                      </p:to>
                                    </p:set>
                                    <p:animEffect transition="in" filter="blinds(horizontal)">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Yield Grade % Kidney, Pelvic, Heart Fat"/>
          <p:cNvSpPr txBox="1">
            <a:spLocks noGrp="1"/>
          </p:cNvSpPr>
          <p:nvPr>
            <p:ph type="title" idx="4294967295"/>
          </p:nvPr>
        </p:nvSpPr>
        <p:spPr>
          <a:xfrm>
            <a:off x="409433" y="274638"/>
            <a:ext cx="9801367" cy="1143001"/>
          </a:xfrm>
          <a:prstGeom prst="rect">
            <a:avLst/>
          </a:prstGeom>
        </p:spPr>
        <p:txBody>
          <a:bodyPr>
            <a:normAutofit/>
          </a:bodyPr>
          <a:lstStyle/>
          <a:p>
            <a:pPr defTabSz="356615">
              <a:defRPr sz="3432">
                <a:effectLst>
                  <a:outerShdw blurRad="9906" dist="19812" dir="2700000" rotWithShape="0">
                    <a:srgbClr val="FFFFFF"/>
                  </a:outerShdw>
                </a:effectLst>
              </a:defRPr>
            </a:pPr>
            <a:r>
              <a:rPr dirty="0"/>
              <a:t>Yield Grade</a:t>
            </a:r>
            <a:r>
              <a:rPr lang="en-US" dirty="0"/>
              <a:t> - </a:t>
            </a:r>
            <a:r>
              <a:rPr dirty="0"/>
              <a:t>% Kidney, Pelvic, Heart Fat</a:t>
            </a:r>
          </a:p>
        </p:txBody>
      </p:sp>
      <p:pic>
        <p:nvPicPr>
          <p:cNvPr id="117" name="image.jpeg" descr="image.jpeg"/>
          <p:cNvPicPr>
            <a:picLocks noChangeAspect="1"/>
          </p:cNvPicPr>
          <p:nvPr/>
        </p:nvPicPr>
        <p:blipFill>
          <a:blip r:embed="rId2"/>
          <a:stretch>
            <a:fillRect/>
          </a:stretch>
        </p:blipFill>
        <p:spPr>
          <a:xfrm>
            <a:off x="5794067" y="1600201"/>
            <a:ext cx="6035676" cy="4525963"/>
          </a:xfrm>
          <a:prstGeom prst="rect">
            <a:avLst/>
          </a:prstGeom>
          <a:ln>
            <a:noFill/>
          </a:ln>
          <a:effectLst>
            <a:outerShdw blurRad="292100" dist="139700" dir="2700000" algn="tl" rotWithShape="0">
              <a:srgbClr val="333333">
                <a:alpha val="65000"/>
              </a:srgbClr>
            </a:outerShdw>
          </a:effectLst>
        </p:spPr>
      </p:pic>
      <p:sp>
        <p:nvSpPr>
          <p:cNvPr id="119" name="Line"/>
          <p:cNvSpPr/>
          <p:nvPr/>
        </p:nvSpPr>
        <p:spPr>
          <a:xfrm flipV="1">
            <a:off x="7599055" y="1881187"/>
            <a:ext cx="1608138" cy="441326"/>
          </a:xfrm>
          <a:prstGeom prst="line">
            <a:avLst/>
          </a:prstGeom>
          <a:ln w="76200">
            <a:solidFill>
              <a:srgbClr val="FFFF00"/>
            </a:solidFill>
            <a:headEnd type="triangle"/>
          </a:ln>
          <a:effectLst>
            <a:outerShdw blurRad="38100" dist="20000" dir="5400000" rotWithShape="0">
              <a:srgbClr val="808080">
                <a:alpha val="37998"/>
              </a:srgbClr>
            </a:outerShdw>
          </a:effectLst>
        </p:spPr>
        <p:txBody>
          <a:bodyPr lIns="45719" rIns="45719"/>
          <a:lstStyle/>
          <a:p>
            <a:endParaRPr/>
          </a:p>
        </p:txBody>
      </p:sp>
      <p:sp>
        <p:nvSpPr>
          <p:cNvPr id="2" name="TextBox 1"/>
          <p:cNvSpPr txBox="1"/>
          <p:nvPr/>
        </p:nvSpPr>
        <p:spPr>
          <a:xfrm>
            <a:off x="409433" y="1600201"/>
            <a:ext cx="4954137" cy="3539430"/>
          </a:xfrm>
          <a:prstGeom prst="rect">
            <a:avLst/>
          </a:prstGeom>
          <a:noFill/>
        </p:spPr>
        <p:txBody>
          <a:bodyPr wrap="square" rtlCol="0">
            <a:spAutoFit/>
          </a:bodyPr>
          <a:lstStyle/>
          <a:p>
            <a:r>
              <a:rPr lang="en-US" sz="2800" dirty="0"/>
              <a:t>Fat deposits around the kidney and heart, and in the pelvic cavity, are typically left in the carcass during the slaughter process and affect carcass </a:t>
            </a:r>
            <a:r>
              <a:rPr lang="en-US" sz="2800" dirty="0" err="1"/>
              <a:t>cutability</a:t>
            </a:r>
            <a:r>
              <a:rPr lang="en-US" sz="2800" dirty="0"/>
              <a:t>. In most carcasses, KPH fat represents about 1-4 percent of the total carcass weight.</a:t>
            </a:r>
          </a:p>
        </p:txBody>
      </p:sp>
    </p:spTree>
    <p:extLst>
      <p:ext uri="{BB962C8B-B14F-4D97-AF65-F5344CB8AC3E}">
        <p14:creationId xmlns:p14="http://schemas.microsoft.com/office/powerpoint/2010/main" val="20374695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Yield Grade: Estimate of Cutability"/>
          <p:cNvSpPr txBox="1">
            <a:spLocks noGrp="1"/>
          </p:cNvSpPr>
          <p:nvPr>
            <p:ph type="title" idx="4294967295"/>
          </p:nvPr>
        </p:nvSpPr>
        <p:spPr>
          <a:xfrm>
            <a:off x="1981200" y="274638"/>
            <a:ext cx="8229600" cy="1143001"/>
          </a:xfrm>
          <a:prstGeom prst="rect">
            <a:avLst/>
          </a:prstGeom>
        </p:spPr>
        <p:txBody>
          <a:bodyPr>
            <a:normAutofit/>
          </a:bodyPr>
          <a:lstStyle>
            <a:lvl1pPr defTabSz="434340">
              <a:defRPr sz="4180">
                <a:effectLst>
                  <a:outerShdw blurRad="12065" dist="24130" dir="2700000" rotWithShape="0">
                    <a:srgbClr val="FFFFFF"/>
                  </a:outerShdw>
                </a:effectLst>
              </a:defRPr>
            </a:lvl1pPr>
          </a:lstStyle>
          <a:p>
            <a:r>
              <a:t>Yield Grade: Estimate of Cutability</a:t>
            </a:r>
          </a:p>
        </p:txBody>
      </p:sp>
      <p:graphicFrame>
        <p:nvGraphicFramePr>
          <p:cNvPr id="122" name="Table"/>
          <p:cNvGraphicFramePr/>
          <p:nvPr>
            <p:extLst>
              <p:ext uri="{D42A27DB-BD31-4B8C-83A1-F6EECF244321}">
                <p14:modId xmlns:p14="http://schemas.microsoft.com/office/powerpoint/2010/main" val="207065714"/>
              </p:ext>
            </p:extLst>
          </p:nvPr>
        </p:nvGraphicFramePr>
        <p:xfrm>
          <a:off x="950794" y="1382902"/>
          <a:ext cx="10290412" cy="3060510"/>
        </p:xfrm>
        <a:graphic>
          <a:graphicData uri="http://schemas.openxmlformats.org/drawingml/2006/table">
            <a:tbl>
              <a:tblPr>
                <a:tableStyleId>{35758FB7-9AC5-4552-8A53-C91805E547FA}</a:tableStyleId>
              </a:tblPr>
              <a:tblGrid>
                <a:gridCol w="5145206">
                  <a:extLst>
                    <a:ext uri="{9D8B030D-6E8A-4147-A177-3AD203B41FA5}">
                      <a16:colId xmlns:a16="http://schemas.microsoft.com/office/drawing/2014/main" val="20000"/>
                    </a:ext>
                  </a:extLst>
                </a:gridCol>
                <a:gridCol w="5145206">
                  <a:extLst>
                    <a:ext uri="{9D8B030D-6E8A-4147-A177-3AD203B41FA5}">
                      <a16:colId xmlns:a16="http://schemas.microsoft.com/office/drawing/2014/main" val="20001"/>
                    </a:ext>
                  </a:extLst>
                </a:gridCol>
              </a:tblGrid>
              <a:tr h="510085">
                <a:tc>
                  <a:txBody>
                    <a:bodyPr/>
                    <a:lstStyle/>
                    <a:p>
                      <a:pPr algn="ctr">
                        <a:defRPr sz="1800"/>
                      </a:pPr>
                      <a:r>
                        <a:rPr sz="2400"/>
                        <a:t>Yield Grade</a:t>
                      </a:r>
                      <a:endParaRPr sz="2400" b="1">
                        <a:solidFill>
                          <a:srgbClr val="FFFFFF"/>
                        </a:solidFill>
                      </a:endParaRPr>
                    </a:p>
                  </a:txBody>
                  <a:tcPr marL="45720" marR="45720" horzOverflow="overflow"/>
                </a:tc>
                <a:tc>
                  <a:txBody>
                    <a:bodyPr/>
                    <a:lstStyle/>
                    <a:p>
                      <a:pPr algn="ctr">
                        <a:defRPr sz="1800"/>
                      </a:pPr>
                      <a:r>
                        <a:rPr sz="2400"/>
                        <a:t>Cutability</a:t>
                      </a:r>
                      <a:endParaRPr sz="2400" b="1">
                        <a:solidFill>
                          <a:srgbClr val="FFFFFF"/>
                        </a:solidFill>
                      </a:endParaRPr>
                    </a:p>
                  </a:txBody>
                  <a:tcPr marL="45720" marR="45720" horzOverflow="overflow"/>
                </a:tc>
                <a:extLst>
                  <a:ext uri="{0D108BD9-81ED-4DB2-BD59-A6C34878D82A}">
                    <a16:rowId xmlns:a16="http://schemas.microsoft.com/office/drawing/2014/main" val="10000"/>
                  </a:ext>
                </a:extLst>
              </a:tr>
              <a:tr h="510085">
                <a:tc>
                  <a:txBody>
                    <a:bodyPr/>
                    <a:lstStyle/>
                    <a:p>
                      <a:pPr algn="ctr">
                        <a:defRPr sz="1800"/>
                      </a:pPr>
                      <a:r>
                        <a:rPr sz="2400"/>
                        <a:t>1.0</a:t>
                      </a:r>
                    </a:p>
                  </a:txBody>
                  <a:tcPr marL="45720" marR="45720" horzOverflow="overflow"/>
                </a:tc>
                <a:tc>
                  <a:txBody>
                    <a:bodyPr/>
                    <a:lstStyle/>
                    <a:p>
                      <a:pPr algn="ctr">
                        <a:defRPr sz="1800"/>
                      </a:pPr>
                      <a:r>
                        <a:rPr sz="2400"/>
                        <a:t>&lt;52.3%</a:t>
                      </a:r>
                    </a:p>
                  </a:txBody>
                  <a:tcPr marL="45720" marR="45720" horzOverflow="overflow"/>
                </a:tc>
                <a:extLst>
                  <a:ext uri="{0D108BD9-81ED-4DB2-BD59-A6C34878D82A}">
                    <a16:rowId xmlns:a16="http://schemas.microsoft.com/office/drawing/2014/main" val="10001"/>
                  </a:ext>
                </a:extLst>
              </a:tr>
              <a:tr h="510085">
                <a:tc>
                  <a:txBody>
                    <a:bodyPr/>
                    <a:lstStyle/>
                    <a:p>
                      <a:pPr algn="ctr">
                        <a:defRPr sz="1800"/>
                      </a:pPr>
                      <a:r>
                        <a:rPr sz="2400"/>
                        <a:t>2.0</a:t>
                      </a:r>
                    </a:p>
                  </a:txBody>
                  <a:tcPr marL="45720" marR="45720" horzOverflow="overflow"/>
                </a:tc>
                <a:tc>
                  <a:txBody>
                    <a:bodyPr/>
                    <a:lstStyle/>
                    <a:p>
                      <a:pPr algn="ctr">
                        <a:defRPr sz="1800"/>
                      </a:pPr>
                      <a:r>
                        <a:rPr sz="2400"/>
                        <a:t>50-52.3%</a:t>
                      </a:r>
                    </a:p>
                  </a:txBody>
                  <a:tcPr marL="45720" marR="45720" horzOverflow="overflow"/>
                </a:tc>
                <a:extLst>
                  <a:ext uri="{0D108BD9-81ED-4DB2-BD59-A6C34878D82A}">
                    <a16:rowId xmlns:a16="http://schemas.microsoft.com/office/drawing/2014/main" val="10002"/>
                  </a:ext>
                </a:extLst>
              </a:tr>
              <a:tr h="510085">
                <a:tc>
                  <a:txBody>
                    <a:bodyPr/>
                    <a:lstStyle/>
                    <a:p>
                      <a:pPr algn="ctr">
                        <a:defRPr sz="1800"/>
                      </a:pPr>
                      <a:r>
                        <a:rPr sz="2400"/>
                        <a:t>3.0</a:t>
                      </a:r>
                    </a:p>
                  </a:txBody>
                  <a:tcPr marL="45720" marR="45720" horzOverflow="overflow"/>
                </a:tc>
                <a:tc>
                  <a:txBody>
                    <a:bodyPr/>
                    <a:lstStyle/>
                    <a:p>
                      <a:pPr algn="ctr">
                        <a:defRPr sz="1800"/>
                      </a:pPr>
                      <a:r>
                        <a:rPr sz="2400"/>
                        <a:t>47.7-50.0%</a:t>
                      </a:r>
                    </a:p>
                  </a:txBody>
                  <a:tcPr marL="45720" marR="45720" horzOverflow="overflow"/>
                </a:tc>
                <a:extLst>
                  <a:ext uri="{0D108BD9-81ED-4DB2-BD59-A6C34878D82A}">
                    <a16:rowId xmlns:a16="http://schemas.microsoft.com/office/drawing/2014/main" val="10003"/>
                  </a:ext>
                </a:extLst>
              </a:tr>
              <a:tr h="510085">
                <a:tc>
                  <a:txBody>
                    <a:bodyPr/>
                    <a:lstStyle/>
                    <a:p>
                      <a:pPr algn="ctr">
                        <a:defRPr sz="1800"/>
                      </a:pPr>
                      <a:r>
                        <a:rPr sz="2400"/>
                        <a:t>4.0</a:t>
                      </a:r>
                    </a:p>
                  </a:txBody>
                  <a:tcPr marL="45720" marR="45720" horzOverflow="overflow"/>
                </a:tc>
                <a:tc>
                  <a:txBody>
                    <a:bodyPr/>
                    <a:lstStyle/>
                    <a:p>
                      <a:pPr algn="ctr">
                        <a:defRPr sz="1800"/>
                      </a:pPr>
                      <a:r>
                        <a:rPr sz="2400"/>
                        <a:t>45.4-47.7%</a:t>
                      </a:r>
                    </a:p>
                  </a:txBody>
                  <a:tcPr marL="45720" marR="45720" horzOverflow="overflow"/>
                </a:tc>
                <a:extLst>
                  <a:ext uri="{0D108BD9-81ED-4DB2-BD59-A6C34878D82A}">
                    <a16:rowId xmlns:a16="http://schemas.microsoft.com/office/drawing/2014/main" val="10004"/>
                  </a:ext>
                </a:extLst>
              </a:tr>
              <a:tr h="510085">
                <a:tc>
                  <a:txBody>
                    <a:bodyPr/>
                    <a:lstStyle/>
                    <a:p>
                      <a:pPr algn="ctr">
                        <a:defRPr sz="1800"/>
                      </a:pPr>
                      <a:r>
                        <a:rPr sz="2400" dirty="0"/>
                        <a:t>5.0</a:t>
                      </a:r>
                    </a:p>
                  </a:txBody>
                  <a:tcPr marL="45720" marR="45720" horzOverflow="overflow"/>
                </a:tc>
                <a:tc>
                  <a:txBody>
                    <a:bodyPr/>
                    <a:lstStyle/>
                    <a:p>
                      <a:pPr algn="ctr">
                        <a:defRPr sz="1800"/>
                      </a:pPr>
                      <a:r>
                        <a:rPr sz="2400" dirty="0"/>
                        <a:t>&lt;45.4%</a:t>
                      </a:r>
                    </a:p>
                  </a:txBody>
                  <a:tcPr marL="45720" marR="45720" horzOverflow="overflow"/>
                </a:tc>
                <a:extLst>
                  <a:ext uri="{0D108BD9-81ED-4DB2-BD59-A6C34878D82A}">
                    <a16:rowId xmlns:a16="http://schemas.microsoft.com/office/drawing/2014/main" val="10005"/>
                  </a:ext>
                </a:extLst>
              </a:tr>
            </a:tbl>
          </a:graphicData>
        </a:graphic>
      </p:graphicFrame>
      <p:sp>
        <p:nvSpPr>
          <p:cNvPr id="2" name="TextBox 1"/>
          <p:cNvSpPr txBox="1"/>
          <p:nvPr/>
        </p:nvSpPr>
        <p:spPr>
          <a:xfrm>
            <a:off x="950794" y="4587331"/>
            <a:ext cx="10290412" cy="1569660"/>
          </a:xfrm>
          <a:prstGeom prst="rect">
            <a:avLst/>
          </a:prstGeom>
          <a:noFill/>
        </p:spPr>
        <p:txBody>
          <a:bodyPr wrap="square" rtlCol="0">
            <a:spAutoFit/>
          </a:bodyPr>
          <a:lstStyle/>
          <a:p>
            <a:pPr algn="ctr"/>
            <a:r>
              <a:rPr lang="en-US" sz="2400" dirty="0" err="1"/>
              <a:t>Cutability</a:t>
            </a:r>
            <a:r>
              <a:rPr lang="en-US" sz="2400" dirty="0"/>
              <a:t> measures the percentage of retail cuts in a carcass.</a:t>
            </a:r>
          </a:p>
          <a:p>
            <a:pPr algn="ctr"/>
            <a:endParaRPr lang="en-US" sz="2400" dirty="0"/>
          </a:p>
          <a:p>
            <a:pPr algn="ctr"/>
            <a:r>
              <a:rPr lang="en-US" sz="2400" dirty="0"/>
              <a:t>For example, an 800 </a:t>
            </a:r>
            <a:r>
              <a:rPr lang="en-US" sz="2400" dirty="0" err="1"/>
              <a:t>lb</a:t>
            </a:r>
            <a:r>
              <a:rPr lang="en-US" sz="2400" dirty="0"/>
              <a:t> YG2 carcass will have as much as 55 </a:t>
            </a:r>
            <a:r>
              <a:rPr lang="en-US" sz="2400" dirty="0" err="1"/>
              <a:t>lbs</a:t>
            </a:r>
            <a:r>
              <a:rPr lang="en-US" sz="2400" dirty="0"/>
              <a:t> of additional retail product when compared with an 800 </a:t>
            </a:r>
            <a:r>
              <a:rPr lang="en-US" sz="2400" dirty="0" err="1"/>
              <a:t>lb</a:t>
            </a:r>
            <a:r>
              <a:rPr lang="en-US" sz="2400" dirty="0"/>
              <a:t> YG5 carcass!</a:t>
            </a:r>
          </a:p>
        </p:txBody>
      </p:sp>
    </p:spTree>
    <p:extLst>
      <p:ext uri="{BB962C8B-B14F-4D97-AF65-F5344CB8AC3E}">
        <p14:creationId xmlns:p14="http://schemas.microsoft.com/office/powerpoint/2010/main" val="381066935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Beef Carcass Contest Sponsors</a:t>
            </a:r>
          </a:p>
        </p:txBody>
      </p:sp>
      <p:sp>
        <p:nvSpPr>
          <p:cNvPr id="3" name="Content Placeholder 2"/>
          <p:cNvSpPr>
            <a:spLocks noGrp="1"/>
          </p:cNvSpPr>
          <p:nvPr>
            <p:ph idx="1"/>
          </p:nvPr>
        </p:nvSpPr>
        <p:spPr/>
        <p:txBody>
          <a:bodyPr/>
          <a:lstStyle/>
          <a:p>
            <a:r>
              <a:rPr lang="en-US" dirty="0"/>
              <a:t>Tahoe Cattlemen’s Association</a:t>
            </a:r>
          </a:p>
          <a:p>
            <a:r>
              <a:rPr lang="en-US" dirty="0"/>
              <a:t>Placer-Nevada </a:t>
            </a:r>
            <a:r>
              <a:rPr lang="en-US" dirty="0" err="1"/>
              <a:t>CattleWomen</a:t>
            </a:r>
            <a:endParaRPr lang="en-US" dirty="0"/>
          </a:p>
          <a:p>
            <a:r>
              <a:rPr lang="en-US" dirty="0"/>
              <a:t>California Beef Cattle Improvement Association</a:t>
            </a:r>
          </a:p>
          <a:p>
            <a:r>
              <a:rPr lang="en-US" dirty="0"/>
              <a:t>UC Cooperative Extension</a:t>
            </a:r>
          </a:p>
        </p:txBody>
      </p:sp>
    </p:spTree>
    <p:extLst>
      <p:ext uri="{BB962C8B-B14F-4D97-AF65-F5344CB8AC3E}">
        <p14:creationId xmlns:p14="http://schemas.microsoft.com/office/powerpoint/2010/main" val="137493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8866"/>
          </a:xfrm>
        </p:spPr>
        <p:txBody>
          <a:bodyPr/>
          <a:lstStyle/>
          <a:p>
            <a:r>
              <a:rPr lang="en-US" dirty="0"/>
              <a:t>2022 Results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4643309"/>
              </p:ext>
            </p:extLst>
          </p:nvPr>
        </p:nvGraphicFramePr>
        <p:xfrm>
          <a:off x="1" y="1158240"/>
          <a:ext cx="12191999" cy="5699760"/>
        </p:xfrm>
        <a:graphic>
          <a:graphicData uri="http://schemas.openxmlformats.org/drawingml/2006/table">
            <a:tbl>
              <a:tblPr firstRow="1" bandRow="1">
                <a:tableStyleId>{5C22544A-7EE6-4342-B048-85BDC9FD1C3A}</a:tableStyleId>
              </a:tblPr>
              <a:tblGrid>
                <a:gridCol w="4599296">
                  <a:extLst>
                    <a:ext uri="{9D8B030D-6E8A-4147-A177-3AD203B41FA5}">
                      <a16:colId xmlns:a16="http://schemas.microsoft.com/office/drawing/2014/main" val="1125767719"/>
                    </a:ext>
                  </a:extLst>
                </a:gridCol>
                <a:gridCol w="2530901">
                  <a:extLst>
                    <a:ext uri="{9D8B030D-6E8A-4147-A177-3AD203B41FA5}">
                      <a16:colId xmlns:a16="http://schemas.microsoft.com/office/drawing/2014/main" val="321477655"/>
                    </a:ext>
                  </a:extLst>
                </a:gridCol>
                <a:gridCol w="2530901">
                  <a:extLst>
                    <a:ext uri="{9D8B030D-6E8A-4147-A177-3AD203B41FA5}">
                      <a16:colId xmlns:a16="http://schemas.microsoft.com/office/drawing/2014/main" val="1760451019"/>
                    </a:ext>
                  </a:extLst>
                </a:gridCol>
                <a:gridCol w="2530901">
                  <a:extLst>
                    <a:ext uri="{9D8B030D-6E8A-4147-A177-3AD203B41FA5}">
                      <a16:colId xmlns:a16="http://schemas.microsoft.com/office/drawing/2014/main" val="1752478641"/>
                    </a:ext>
                  </a:extLst>
                </a:gridCol>
              </a:tblGrid>
              <a:tr h="274320">
                <a:tc>
                  <a:txBody>
                    <a:bodyPr/>
                    <a:lstStyle/>
                    <a:p>
                      <a:endParaRPr lang="en-US" sz="1600" dirty="0"/>
                    </a:p>
                  </a:txBody>
                  <a:tcPr/>
                </a:tc>
                <a:tc>
                  <a:txBody>
                    <a:bodyPr/>
                    <a:lstStyle/>
                    <a:p>
                      <a:pPr algn="ctr"/>
                      <a:r>
                        <a:rPr lang="en-US" sz="1600" dirty="0"/>
                        <a:t>Placer County Fair</a:t>
                      </a:r>
                    </a:p>
                  </a:txBody>
                  <a:tcPr anchor="ctr"/>
                </a:tc>
                <a:tc>
                  <a:txBody>
                    <a:bodyPr/>
                    <a:lstStyle/>
                    <a:p>
                      <a:pPr algn="ctr"/>
                      <a:r>
                        <a:rPr lang="en-US" sz="1600" dirty="0"/>
                        <a:t>Nevada County Fair</a:t>
                      </a:r>
                    </a:p>
                  </a:txBody>
                  <a:tcPr anchor="ctr"/>
                </a:tc>
                <a:tc>
                  <a:txBody>
                    <a:bodyPr/>
                    <a:lstStyle/>
                    <a:p>
                      <a:pPr algn="ctr"/>
                      <a:r>
                        <a:rPr lang="en-US" sz="1600" dirty="0"/>
                        <a:t>Gold Country Fair</a:t>
                      </a:r>
                    </a:p>
                  </a:txBody>
                  <a:tcPr anchor="ctr"/>
                </a:tc>
                <a:extLst>
                  <a:ext uri="{0D108BD9-81ED-4DB2-BD59-A6C34878D82A}">
                    <a16:rowId xmlns:a16="http://schemas.microsoft.com/office/drawing/2014/main" val="875962765"/>
                  </a:ext>
                </a:extLst>
              </a:tr>
              <a:tr h="274320">
                <a:tc>
                  <a:txBody>
                    <a:bodyPr/>
                    <a:lstStyle/>
                    <a:p>
                      <a:r>
                        <a:rPr lang="en-US" sz="1600" dirty="0"/>
                        <a:t>Number of Steers Exhibited</a:t>
                      </a:r>
                    </a:p>
                  </a:txBody>
                  <a:tcPr/>
                </a:tc>
                <a:tc>
                  <a:txBody>
                    <a:bodyPr/>
                    <a:lstStyle/>
                    <a:p>
                      <a:pPr algn="ctr"/>
                      <a:r>
                        <a:rPr lang="en-US" sz="1600" dirty="0"/>
                        <a:t>7</a:t>
                      </a:r>
                    </a:p>
                  </a:txBody>
                  <a:tcPr anchor="ctr"/>
                </a:tc>
                <a:tc>
                  <a:txBody>
                    <a:bodyPr/>
                    <a:lstStyle/>
                    <a:p>
                      <a:pPr algn="ctr"/>
                      <a:r>
                        <a:rPr lang="en-US" sz="1600" dirty="0"/>
                        <a:t>50</a:t>
                      </a:r>
                    </a:p>
                  </a:txBody>
                  <a:tcPr anchor="ctr"/>
                </a:tc>
                <a:tc>
                  <a:txBody>
                    <a:bodyPr/>
                    <a:lstStyle/>
                    <a:p>
                      <a:pPr algn="ctr"/>
                      <a:r>
                        <a:rPr lang="en-US" sz="1600" dirty="0"/>
                        <a:t>16</a:t>
                      </a:r>
                    </a:p>
                  </a:txBody>
                  <a:tcPr anchor="ctr"/>
                </a:tc>
                <a:extLst>
                  <a:ext uri="{0D108BD9-81ED-4DB2-BD59-A6C34878D82A}">
                    <a16:rowId xmlns:a16="http://schemas.microsoft.com/office/drawing/2014/main" val="664382325"/>
                  </a:ext>
                </a:extLst>
              </a:tr>
              <a:tr h="274320">
                <a:tc>
                  <a:txBody>
                    <a:bodyPr/>
                    <a:lstStyle/>
                    <a:p>
                      <a:r>
                        <a:rPr lang="en-US" sz="1600" dirty="0"/>
                        <a:t>Average Hot Carcass Weight (</a:t>
                      </a:r>
                      <a:r>
                        <a:rPr lang="en-US" sz="1600" dirty="0" err="1"/>
                        <a:t>lbs</a:t>
                      </a:r>
                      <a:r>
                        <a:rPr lang="en-US" sz="1600" dirty="0"/>
                        <a:t>)</a:t>
                      </a:r>
                    </a:p>
                  </a:txBody>
                  <a:tcPr/>
                </a:tc>
                <a:tc>
                  <a:txBody>
                    <a:bodyPr/>
                    <a:lstStyle/>
                    <a:p>
                      <a:pPr algn="ctr"/>
                      <a:r>
                        <a:rPr lang="en-US" sz="1600" dirty="0"/>
                        <a:t>785.0 </a:t>
                      </a:r>
                      <a:r>
                        <a:rPr lang="en-US" sz="1600" dirty="0" err="1"/>
                        <a:t>lbs</a:t>
                      </a:r>
                      <a:endParaRPr lang="en-US" sz="1600" dirty="0"/>
                    </a:p>
                  </a:txBody>
                  <a:tcPr anchor="ctr"/>
                </a:tc>
                <a:tc>
                  <a:txBody>
                    <a:bodyPr/>
                    <a:lstStyle/>
                    <a:p>
                      <a:pPr algn="ctr"/>
                      <a:r>
                        <a:rPr lang="en-US" sz="1600" dirty="0"/>
                        <a:t>797.7 </a:t>
                      </a:r>
                      <a:r>
                        <a:rPr lang="en-US" sz="1600" dirty="0" err="1"/>
                        <a:t>lbs</a:t>
                      </a:r>
                      <a:endParaRPr lang="en-US" sz="1600" dirty="0"/>
                    </a:p>
                  </a:txBody>
                  <a:tcPr anchor="ctr"/>
                </a:tc>
                <a:tc>
                  <a:txBody>
                    <a:bodyPr/>
                    <a:lstStyle/>
                    <a:p>
                      <a:pPr algn="ctr"/>
                      <a:r>
                        <a:rPr lang="en-US" sz="1600" dirty="0"/>
                        <a:t>828.3</a:t>
                      </a:r>
                    </a:p>
                  </a:txBody>
                  <a:tcPr anchor="ctr"/>
                </a:tc>
                <a:extLst>
                  <a:ext uri="{0D108BD9-81ED-4DB2-BD59-A6C34878D82A}">
                    <a16:rowId xmlns:a16="http://schemas.microsoft.com/office/drawing/2014/main" val="3168170758"/>
                  </a:ext>
                </a:extLst>
              </a:tr>
              <a:tr h="263400">
                <a:tc>
                  <a:txBody>
                    <a:bodyPr/>
                    <a:lstStyle/>
                    <a:p>
                      <a:r>
                        <a:rPr lang="en-US" sz="1600" dirty="0"/>
                        <a:t>Average Live</a:t>
                      </a:r>
                      <a:r>
                        <a:rPr lang="en-US" sz="1600" baseline="0" dirty="0"/>
                        <a:t> Weight (</a:t>
                      </a:r>
                      <a:r>
                        <a:rPr lang="en-US" sz="1600" baseline="0" dirty="0" err="1"/>
                        <a:t>lbs</a:t>
                      </a:r>
                      <a:r>
                        <a:rPr lang="en-US" sz="1600" baseline="0" dirty="0"/>
                        <a:t>)</a:t>
                      </a:r>
                      <a:endParaRPr lang="en-US" sz="1600" dirty="0"/>
                    </a:p>
                  </a:txBody>
                  <a:tcPr/>
                </a:tc>
                <a:tc>
                  <a:txBody>
                    <a:bodyPr/>
                    <a:lstStyle/>
                    <a:p>
                      <a:pPr algn="ctr"/>
                      <a:r>
                        <a:rPr lang="en-US" sz="1600" baseline="0" dirty="0"/>
                        <a:t>1,285.9 </a:t>
                      </a:r>
                      <a:r>
                        <a:rPr lang="en-US" sz="1600" baseline="0" dirty="0" err="1"/>
                        <a:t>lbs</a:t>
                      </a:r>
                      <a:endParaRPr lang="en-US" sz="1600" dirty="0"/>
                    </a:p>
                  </a:txBody>
                  <a:tcPr anchor="ctr"/>
                </a:tc>
                <a:tc>
                  <a:txBody>
                    <a:bodyPr/>
                    <a:lstStyle/>
                    <a:p>
                      <a:pPr algn="ctr"/>
                      <a:r>
                        <a:rPr lang="en-US" sz="1600" dirty="0"/>
                        <a:t>1,302.0 </a:t>
                      </a:r>
                      <a:r>
                        <a:rPr lang="en-US" sz="1600" dirty="0" err="1"/>
                        <a:t>lbs</a:t>
                      </a:r>
                      <a:endParaRPr lang="en-US" sz="1600" dirty="0"/>
                    </a:p>
                  </a:txBody>
                  <a:tcPr anchor="ctr"/>
                </a:tc>
                <a:tc>
                  <a:txBody>
                    <a:bodyPr/>
                    <a:lstStyle/>
                    <a:p>
                      <a:pPr algn="ctr"/>
                      <a:r>
                        <a:rPr lang="en-US" sz="1600" dirty="0"/>
                        <a:t>1,342.3 </a:t>
                      </a:r>
                      <a:r>
                        <a:rPr lang="en-US" sz="1600" dirty="0" err="1"/>
                        <a:t>lbs</a:t>
                      </a:r>
                      <a:endParaRPr lang="en-US" sz="1600" dirty="0"/>
                    </a:p>
                  </a:txBody>
                  <a:tcPr anchor="ctr"/>
                </a:tc>
                <a:extLst>
                  <a:ext uri="{0D108BD9-81ED-4DB2-BD59-A6C34878D82A}">
                    <a16:rowId xmlns:a16="http://schemas.microsoft.com/office/drawing/2014/main" val="3688662464"/>
                  </a:ext>
                </a:extLst>
              </a:tr>
              <a:tr h="274320">
                <a:tc>
                  <a:txBody>
                    <a:bodyPr/>
                    <a:lstStyle/>
                    <a:p>
                      <a:r>
                        <a:rPr lang="en-US" sz="1600" dirty="0"/>
                        <a:t>Average Dressing Percentage</a:t>
                      </a:r>
                    </a:p>
                  </a:txBody>
                  <a:tcPr/>
                </a:tc>
                <a:tc>
                  <a:txBody>
                    <a:bodyPr/>
                    <a:lstStyle/>
                    <a:p>
                      <a:pPr algn="ctr"/>
                      <a:r>
                        <a:rPr lang="en-US" sz="1600" dirty="0"/>
                        <a:t>61.0%</a:t>
                      </a:r>
                    </a:p>
                  </a:txBody>
                  <a:tcPr anchor="ctr"/>
                </a:tc>
                <a:tc>
                  <a:txBody>
                    <a:bodyPr/>
                    <a:lstStyle/>
                    <a:p>
                      <a:pPr algn="ctr"/>
                      <a:r>
                        <a:rPr lang="en-US" sz="1600" dirty="0"/>
                        <a:t>61.3%</a:t>
                      </a:r>
                    </a:p>
                  </a:txBody>
                  <a:tcPr anchor="ctr"/>
                </a:tc>
                <a:tc>
                  <a:txBody>
                    <a:bodyPr/>
                    <a:lstStyle/>
                    <a:p>
                      <a:pPr algn="ctr"/>
                      <a:r>
                        <a:rPr lang="en-US" sz="1600" dirty="0"/>
                        <a:t>61.6%</a:t>
                      </a:r>
                    </a:p>
                  </a:txBody>
                  <a:tcPr anchor="ctr"/>
                </a:tc>
                <a:extLst>
                  <a:ext uri="{0D108BD9-81ED-4DB2-BD59-A6C34878D82A}">
                    <a16:rowId xmlns:a16="http://schemas.microsoft.com/office/drawing/2014/main" val="3777293646"/>
                  </a:ext>
                </a:extLst>
              </a:tr>
              <a:tr h="274320">
                <a:tc>
                  <a:txBody>
                    <a:bodyPr/>
                    <a:lstStyle/>
                    <a:p>
                      <a:r>
                        <a:rPr lang="en-US" sz="1600" dirty="0"/>
                        <a:t>Average Ribeye Area</a:t>
                      </a:r>
                    </a:p>
                  </a:txBody>
                  <a:tcPr/>
                </a:tc>
                <a:tc>
                  <a:txBody>
                    <a:bodyPr/>
                    <a:lstStyle/>
                    <a:p>
                      <a:pPr algn="ctr"/>
                      <a:r>
                        <a:rPr lang="en-US" sz="1600" dirty="0"/>
                        <a:t>13.0 </a:t>
                      </a:r>
                      <a:r>
                        <a:rPr lang="en-US" sz="1600" baseline="0" dirty="0" err="1"/>
                        <a:t>sq</a:t>
                      </a:r>
                      <a:r>
                        <a:rPr lang="en-US" sz="1600" baseline="0" dirty="0"/>
                        <a:t> in</a:t>
                      </a:r>
                      <a:endParaRPr lang="en-US" sz="1600" dirty="0"/>
                    </a:p>
                  </a:txBody>
                  <a:tcPr anchor="ctr"/>
                </a:tc>
                <a:tc>
                  <a:txBody>
                    <a:bodyPr/>
                    <a:lstStyle/>
                    <a:p>
                      <a:pPr algn="ctr"/>
                      <a:r>
                        <a:rPr lang="en-US" sz="1600" dirty="0"/>
                        <a:t>14.9 </a:t>
                      </a:r>
                      <a:r>
                        <a:rPr lang="en-US" sz="1600" dirty="0" err="1"/>
                        <a:t>sq</a:t>
                      </a:r>
                      <a:r>
                        <a:rPr lang="en-US" sz="1600" dirty="0"/>
                        <a:t> in</a:t>
                      </a:r>
                    </a:p>
                  </a:txBody>
                  <a:tcPr anchor="ctr"/>
                </a:tc>
                <a:tc>
                  <a:txBody>
                    <a:bodyPr/>
                    <a:lstStyle/>
                    <a:p>
                      <a:pPr algn="ctr"/>
                      <a:r>
                        <a:rPr lang="en-US" sz="1600" dirty="0"/>
                        <a:t>14.7 </a:t>
                      </a:r>
                      <a:r>
                        <a:rPr lang="en-US" sz="1600" dirty="0" err="1"/>
                        <a:t>sq</a:t>
                      </a:r>
                      <a:r>
                        <a:rPr lang="en-US" sz="1600" dirty="0"/>
                        <a:t> in</a:t>
                      </a:r>
                    </a:p>
                  </a:txBody>
                  <a:tcPr anchor="ctr"/>
                </a:tc>
                <a:extLst>
                  <a:ext uri="{0D108BD9-81ED-4DB2-BD59-A6C34878D82A}">
                    <a16:rowId xmlns:a16="http://schemas.microsoft.com/office/drawing/2014/main" val="422546532"/>
                  </a:ext>
                </a:extLst>
              </a:tr>
              <a:tr h="274320">
                <a:tc>
                  <a:txBody>
                    <a:bodyPr/>
                    <a:lstStyle/>
                    <a:p>
                      <a:r>
                        <a:rPr lang="en-US" sz="1600" dirty="0"/>
                        <a:t>Average </a:t>
                      </a:r>
                      <a:r>
                        <a:rPr lang="en-US" sz="1600" dirty="0" err="1"/>
                        <a:t>Backfat</a:t>
                      </a:r>
                      <a:r>
                        <a:rPr lang="en-US" sz="1600" dirty="0"/>
                        <a:t> Thickness</a:t>
                      </a:r>
                    </a:p>
                  </a:txBody>
                  <a:tcPr/>
                </a:tc>
                <a:tc>
                  <a:txBody>
                    <a:bodyPr/>
                    <a:lstStyle/>
                    <a:p>
                      <a:pPr algn="ctr"/>
                      <a:r>
                        <a:rPr lang="en-US" sz="1600" dirty="0"/>
                        <a:t>0.51 in</a:t>
                      </a:r>
                    </a:p>
                  </a:txBody>
                  <a:tcPr anchor="ctr"/>
                </a:tc>
                <a:tc>
                  <a:txBody>
                    <a:bodyPr/>
                    <a:lstStyle/>
                    <a:p>
                      <a:pPr algn="ctr"/>
                      <a:r>
                        <a:rPr lang="en-US" sz="1600" dirty="0"/>
                        <a:t>0.47 in</a:t>
                      </a:r>
                    </a:p>
                  </a:txBody>
                  <a:tcPr anchor="ctr"/>
                </a:tc>
                <a:tc>
                  <a:txBody>
                    <a:bodyPr/>
                    <a:lstStyle/>
                    <a:p>
                      <a:pPr algn="ctr"/>
                      <a:r>
                        <a:rPr lang="en-US" sz="1600" dirty="0"/>
                        <a:t>0.51 in</a:t>
                      </a:r>
                    </a:p>
                  </a:txBody>
                  <a:tcPr anchor="ctr"/>
                </a:tc>
                <a:extLst>
                  <a:ext uri="{0D108BD9-81ED-4DB2-BD59-A6C34878D82A}">
                    <a16:rowId xmlns:a16="http://schemas.microsoft.com/office/drawing/2014/main" val="3439815443"/>
                  </a:ext>
                </a:extLst>
              </a:tr>
              <a:tr h="274320">
                <a:tc>
                  <a:txBody>
                    <a:bodyPr/>
                    <a:lstStyle/>
                    <a:p>
                      <a:r>
                        <a:rPr lang="en-US" sz="1600" dirty="0"/>
                        <a:t>Average KPH Fat</a:t>
                      </a:r>
                    </a:p>
                  </a:txBody>
                  <a:tcPr/>
                </a:tc>
                <a:tc>
                  <a:txBody>
                    <a:bodyPr/>
                    <a:lstStyle/>
                    <a:p>
                      <a:pPr algn="ctr"/>
                      <a:r>
                        <a:rPr lang="en-US" sz="1600" dirty="0"/>
                        <a:t>2.1%</a:t>
                      </a:r>
                    </a:p>
                  </a:txBody>
                  <a:tcPr anchor="ctr"/>
                </a:tc>
                <a:tc>
                  <a:txBody>
                    <a:bodyPr/>
                    <a:lstStyle/>
                    <a:p>
                      <a:pPr algn="ctr"/>
                      <a:r>
                        <a:rPr lang="en-US" sz="1600" dirty="0"/>
                        <a:t>3.0%</a:t>
                      </a:r>
                    </a:p>
                  </a:txBody>
                  <a:tcPr anchor="ctr"/>
                </a:tc>
                <a:tc>
                  <a:txBody>
                    <a:bodyPr/>
                    <a:lstStyle/>
                    <a:p>
                      <a:pPr algn="ctr"/>
                      <a:r>
                        <a:rPr lang="en-US" sz="1600" dirty="0"/>
                        <a:t>3.3%</a:t>
                      </a:r>
                    </a:p>
                  </a:txBody>
                  <a:tcPr anchor="ctr"/>
                </a:tc>
                <a:extLst>
                  <a:ext uri="{0D108BD9-81ED-4DB2-BD59-A6C34878D82A}">
                    <a16:rowId xmlns:a16="http://schemas.microsoft.com/office/drawing/2014/main" val="805145275"/>
                  </a:ext>
                </a:extLst>
              </a:tr>
              <a:tr h="274320">
                <a:tc>
                  <a:txBody>
                    <a:bodyPr/>
                    <a:lstStyle/>
                    <a:p>
                      <a:r>
                        <a:rPr lang="en-US" sz="1600" dirty="0"/>
                        <a:t>Average Yield Grade</a:t>
                      </a:r>
                    </a:p>
                  </a:txBody>
                  <a:tcPr/>
                </a:tc>
                <a:tc>
                  <a:txBody>
                    <a:bodyPr/>
                    <a:lstStyle/>
                    <a:p>
                      <a:pPr algn="ctr"/>
                      <a:r>
                        <a:rPr lang="en-US" sz="1600" dirty="0"/>
                        <a:t>3.1</a:t>
                      </a:r>
                    </a:p>
                  </a:txBody>
                  <a:tcPr anchor="ctr"/>
                </a:tc>
                <a:tc>
                  <a:txBody>
                    <a:bodyPr/>
                    <a:lstStyle/>
                    <a:p>
                      <a:pPr algn="ctr"/>
                      <a:r>
                        <a:rPr lang="en-US" sz="1600" dirty="0"/>
                        <a:t>2.6</a:t>
                      </a:r>
                    </a:p>
                  </a:txBody>
                  <a:tcPr anchor="ctr"/>
                </a:tc>
                <a:tc>
                  <a:txBody>
                    <a:bodyPr/>
                    <a:lstStyle/>
                    <a:p>
                      <a:pPr algn="ctr"/>
                      <a:r>
                        <a:rPr lang="en-US" sz="1600" dirty="0"/>
                        <a:t>2.9</a:t>
                      </a:r>
                    </a:p>
                  </a:txBody>
                  <a:tcPr anchor="ctr"/>
                </a:tc>
                <a:extLst>
                  <a:ext uri="{0D108BD9-81ED-4DB2-BD59-A6C34878D82A}">
                    <a16:rowId xmlns:a16="http://schemas.microsoft.com/office/drawing/2014/main" val="2766691257"/>
                  </a:ext>
                </a:extLst>
              </a:tr>
              <a:tr h="274320">
                <a:tc>
                  <a:txBody>
                    <a:bodyPr/>
                    <a:lstStyle/>
                    <a:p>
                      <a:r>
                        <a:rPr lang="en-US" sz="1600" dirty="0"/>
                        <a:t>Prime (#)</a:t>
                      </a:r>
                    </a:p>
                  </a:txBody>
                  <a:tcPr/>
                </a:tc>
                <a:tc>
                  <a:txBody>
                    <a:bodyPr/>
                    <a:lstStyle/>
                    <a:p>
                      <a:pPr algn="ctr"/>
                      <a:r>
                        <a:rPr lang="en-US" sz="1600" dirty="0"/>
                        <a:t>0</a:t>
                      </a:r>
                    </a:p>
                  </a:txBody>
                  <a:tcPr anchor="ctr"/>
                </a:tc>
                <a:tc>
                  <a:txBody>
                    <a:bodyPr/>
                    <a:lstStyle/>
                    <a:p>
                      <a:pPr algn="ctr"/>
                      <a:r>
                        <a:rPr lang="en-US" sz="1600" dirty="0"/>
                        <a:t>1</a:t>
                      </a:r>
                    </a:p>
                  </a:txBody>
                  <a:tcPr anchor="ctr"/>
                </a:tc>
                <a:tc>
                  <a:txBody>
                    <a:bodyPr/>
                    <a:lstStyle/>
                    <a:p>
                      <a:pPr algn="ctr"/>
                      <a:r>
                        <a:rPr lang="en-US" sz="1600" dirty="0"/>
                        <a:t>0</a:t>
                      </a:r>
                    </a:p>
                  </a:txBody>
                  <a:tcPr anchor="ctr"/>
                </a:tc>
                <a:extLst>
                  <a:ext uri="{0D108BD9-81ED-4DB2-BD59-A6C34878D82A}">
                    <a16:rowId xmlns:a16="http://schemas.microsoft.com/office/drawing/2014/main" val="3627534886"/>
                  </a:ext>
                </a:extLst>
              </a:tr>
              <a:tr h="274320">
                <a:tc>
                  <a:txBody>
                    <a:bodyPr/>
                    <a:lstStyle/>
                    <a:p>
                      <a:r>
                        <a:rPr lang="en-US" sz="1600" dirty="0"/>
                        <a:t>Choice (#)</a:t>
                      </a:r>
                    </a:p>
                  </a:txBody>
                  <a:tcPr/>
                </a:tc>
                <a:tc>
                  <a:txBody>
                    <a:bodyPr/>
                    <a:lstStyle/>
                    <a:p>
                      <a:pPr algn="ctr"/>
                      <a:r>
                        <a:rPr lang="en-US" sz="1600" dirty="0"/>
                        <a:t>1</a:t>
                      </a:r>
                    </a:p>
                  </a:txBody>
                  <a:tcPr anchor="ctr"/>
                </a:tc>
                <a:tc>
                  <a:txBody>
                    <a:bodyPr/>
                    <a:lstStyle/>
                    <a:p>
                      <a:pPr algn="ctr"/>
                      <a:r>
                        <a:rPr lang="en-US" sz="1600" dirty="0"/>
                        <a:t>35</a:t>
                      </a:r>
                    </a:p>
                  </a:txBody>
                  <a:tcPr anchor="ctr"/>
                </a:tc>
                <a:tc>
                  <a:txBody>
                    <a:bodyPr/>
                    <a:lstStyle/>
                    <a:p>
                      <a:pPr algn="ctr"/>
                      <a:r>
                        <a:rPr lang="en-US" sz="1600" dirty="0"/>
                        <a:t>12</a:t>
                      </a:r>
                    </a:p>
                  </a:txBody>
                  <a:tcPr anchor="ctr"/>
                </a:tc>
                <a:extLst>
                  <a:ext uri="{0D108BD9-81ED-4DB2-BD59-A6C34878D82A}">
                    <a16:rowId xmlns:a16="http://schemas.microsoft.com/office/drawing/2014/main" val="1403409675"/>
                  </a:ext>
                </a:extLst>
              </a:tr>
              <a:tr h="274320">
                <a:tc>
                  <a:txBody>
                    <a:bodyPr/>
                    <a:lstStyle/>
                    <a:p>
                      <a:r>
                        <a:rPr lang="en-US" sz="1600" dirty="0"/>
                        <a:t>Select+ (#)</a:t>
                      </a:r>
                    </a:p>
                  </a:txBody>
                  <a:tcPr/>
                </a:tc>
                <a:tc>
                  <a:txBody>
                    <a:bodyPr/>
                    <a:lstStyle/>
                    <a:p>
                      <a:pPr algn="ctr"/>
                      <a:r>
                        <a:rPr lang="en-US" sz="1600" dirty="0"/>
                        <a:t>5</a:t>
                      </a:r>
                    </a:p>
                  </a:txBody>
                  <a:tcPr anchor="ctr"/>
                </a:tc>
                <a:tc>
                  <a:txBody>
                    <a:bodyPr/>
                    <a:lstStyle/>
                    <a:p>
                      <a:pPr algn="ctr"/>
                      <a:r>
                        <a:rPr lang="en-US" sz="1600" dirty="0"/>
                        <a:t>8</a:t>
                      </a:r>
                    </a:p>
                  </a:txBody>
                  <a:tcPr anchor="ctr"/>
                </a:tc>
                <a:tc>
                  <a:txBody>
                    <a:bodyPr/>
                    <a:lstStyle/>
                    <a:p>
                      <a:pPr algn="ctr"/>
                      <a:r>
                        <a:rPr lang="en-US" sz="1600" dirty="0"/>
                        <a:t>0</a:t>
                      </a:r>
                    </a:p>
                  </a:txBody>
                  <a:tcPr anchor="ctr"/>
                </a:tc>
                <a:extLst>
                  <a:ext uri="{0D108BD9-81ED-4DB2-BD59-A6C34878D82A}">
                    <a16:rowId xmlns:a16="http://schemas.microsoft.com/office/drawing/2014/main" val="4161323377"/>
                  </a:ext>
                </a:extLst>
              </a:tr>
              <a:tr h="274320">
                <a:tc>
                  <a:txBody>
                    <a:bodyPr/>
                    <a:lstStyle/>
                    <a:p>
                      <a:r>
                        <a:rPr lang="en-US" sz="1600" dirty="0"/>
                        <a:t>Select-</a:t>
                      </a:r>
                      <a:r>
                        <a:rPr lang="en-US" sz="1600" baseline="0" dirty="0"/>
                        <a:t> (#)</a:t>
                      </a:r>
                      <a:endParaRPr lang="en-US" sz="1600" dirty="0"/>
                    </a:p>
                  </a:txBody>
                  <a:tcPr/>
                </a:tc>
                <a:tc>
                  <a:txBody>
                    <a:bodyPr/>
                    <a:lstStyle/>
                    <a:p>
                      <a:pPr algn="ctr"/>
                      <a:r>
                        <a:rPr lang="en-US" sz="1600" dirty="0"/>
                        <a:t>0</a:t>
                      </a:r>
                    </a:p>
                  </a:txBody>
                  <a:tcPr anchor="ctr"/>
                </a:tc>
                <a:tc>
                  <a:txBody>
                    <a:bodyPr/>
                    <a:lstStyle/>
                    <a:p>
                      <a:pPr algn="ctr"/>
                      <a:r>
                        <a:rPr lang="en-US" sz="1600" dirty="0"/>
                        <a:t>6</a:t>
                      </a:r>
                    </a:p>
                  </a:txBody>
                  <a:tcPr anchor="ctr"/>
                </a:tc>
                <a:tc>
                  <a:txBody>
                    <a:bodyPr/>
                    <a:lstStyle/>
                    <a:p>
                      <a:pPr algn="ctr"/>
                      <a:r>
                        <a:rPr lang="en-US" sz="1600" dirty="0"/>
                        <a:t>4</a:t>
                      </a:r>
                    </a:p>
                  </a:txBody>
                  <a:tcPr anchor="ctr"/>
                </a:tc>
                <a:extLst>
                  <a:ext uri="{0D108BD9-81ED-4DB2-BD59-A6C34878D82A}">
                    <a16:rowId xmlns:a16="http://schemas.microsoft.com/office/drawing/2014/main" val="3539829825"/>
                  </a:ext>
                </a:extLst>
              </a:tr>
              <a:tr h="274320">
                <a:tc>
                  <a:txBody>
                    <a:bodyPr/>
                    <a:lstStyle/>
                    <a:p>
                      <a:r>
                        <a:rPr lang="en-US" sz="1600" dirty="0"/>
                        <a:t>Standard (#)</a:t>
                      </a:r>
                    </a:p>
                  </a:txBody>
                  <a:tcPr/>
                </a:tc>
                <a:tc>
                  <a:txBody>
                    <a:bodyPr/>
                    <a:lstStyle/>
                    <a:p>
                      <a:pPr algn="ctr"/>
                      <a:r>
                        <a:rPr lang="en-US" sz="1600" dirty="0"/>
                        <a:t>1</a:t>
                      </a:r>
                    </a:p>
                  </a:txBody>
                  <a:tcPr anchor="ctr"/>
                </a:tc>
                <a:tc>
                  <a:txBody>
                    <a:bodyPr/>
                    <a:lstStyle/>
                    <a:p>
                      <a:pPr algn="ctr"/>
                      <a:r>
                        <a:rPr lang="en-US" sz="1600" dirty="0"/>
                        <a:t>0</a:t>
                      </a:r>
                    </a:p>
                  </a:txBody>
                  <a:tcPr anchor="ctr"/>
                </a:tc>
                <a:tc>
                  <a:txBody>
                    <a:bodyPr/>
                    <a:lstStyle/>
                    <a:p>
                      <a:pPr algn="ctr"/>
                      <a:r>
                        <a:rPr lang="en-US" sz="1600" dirty="0"/>
                        <a:t>0</a:t>
                      </a:r>
                    </a:p>
                  </a:txBody>
                  <a:tcPr anchor="ctr"/>
                </a:tc>
                <a:extLst>
                  <a:ext uri="{0D108BD9-81ED-4DB2-BD59-A6C34878D82A}">
                    <a16:rowId xmlns:a16="http://schemas.microsoft.com/office/drawing/2014/main" val="785722904"/>
                  </a:ext>
                </a:extLst>
              </a:tr>
              <a:tr h="274320">
                <a:tc>
                  <a:txBody>
                    <a:bodyPr/>
                    <a:lstStyle/>
                    <a:p>
                      <a:r>
                        <a:rPr lang="en-US" sz="1600" dirty="0"/>
                        <a:t>Dark Cutters (#)</a:t>
                      </a:r>
                    </a:p>
                  </a:txBody>
                  <a:tcPr/>
                </a:tc>
                <a:tc>
                  <a:txBody>
                    <a:bodyPr/>
                    <a:lstStyle/>
                    <a:p>
                      <a:pPr algn="ctr"/>
                      <a:r>
                        <a:rPr lang="en-US" sz="1600" dirty="0"/>
                        <a:t>0</a:t>
                      </a:r>
                    </a:p>
                  </a:txBody>
                  <a:tcPr anchor="ctr"/>
                </a:tc>
                <a:tc>
                  <a:txBody>
                    <a:bodyPr/>
                    <a:lstStyle/>
                    <a:p>
                      <a:pPr algn="ctr"/>
                      <a:r>
                        <a:rPr lang="en-US" sz="1600" dirty="0"/>
                        <a:t>0</a:t>
                      </a:r>
                    </a:p>
                  </a:txBody>
                  <a:tcPr anchor="ctr"/>
                </a:tc>
                <a:tc>
                  <a:txBody>
                    <a:bodyPr/>
                    <a:lstStyle/>
                    <a:p>
                      <a:pPr algn="ctr"/>
                      <a:r>
                        <a:rPr lang="en-US" sz="1600" dirty="0"/>
                        <a:t>0</a:t>
                      </a:r>
                    </a:p>
                  </a:txBody>
                  <a:tcPr anchor="ctr"/>
                </a:tc>
                <a:extLst>
                  <a:ext uri="{0D108BD9-81ED-4DB2-BD59-A6C34878D82A}">
                    <a16:rowId xmlns:a16="http://schemas.microsoft.com/office/drawing/2014/main" val="2057755344"/>
                  </a:ext>
                </a:extLst>
              </a:tr>
              <a:tr h="274320">
                <a:tc>
                  <a:txBody>
                    <a:bodyPr/>
                    <a:lstStyle/>
                    <a:p>
                      <a:r>
                        <a:rPr lang="en-US" sz="1600" dirty="0"/>
                        <a:t>Percent Choice or Higher</a:t>
                      </a:r>
                    </a:p>
                  </a:txBody>
                  <a:tcPr/>
                </a:tc>
                <a:tc>
                  <a:txBody>
                    <a:bodyPr/>
                    <a:lstStyle/>
                    <a:p>
                      <a:pPr algn="ctr"/>
                      <a:r>
                        <a:rPr lang="en-US" sz="1600" dirty="0"/>
                        <a:t>14%</a:t>
                      </a:r>
                    </a:p>
                  </a:txBody>
                  <a:tcPr anchor="ctr"/>
                </a:tc>
                <a:tc>
                  <a:txBody>
                    <a:bodyPr/>
                    <a:lstStyle/>
                    <a:p>
                      <a:pPr algn="ctr"/>
                      <a:r>
                        <a:rPr lang="en-US" sz="1600" dirty="0"/>
                        <a:t>72%</a:t>
                      </a:r>
                    </a:p>
                  </a:txBody>
                  <a:tcPr anchor="ctr"/>
                </a:tc>
                <a:tc>
                  <a:txBody>
                    <a:bodyPr/>
                    <a:lstStyle/>
                    <a:p>
                      <a:pPr algn="ctr"/>
                      <a:r>
                        <a:rPr lang="en-US" sz="1600" dirty="0"/>
                        <a:t>75%</a:t>
                      </a:r>
                    </a:p>
                  </a:txBody>
                  <a:tcPr anchor="ctr"/>
                </a:tc>
                <a:extLst>
                  <a:ext uri="{0D108BD9-81ED-4DB2-BD59-A6C34878D82A}">
                    <a16:rowId xmlns:a16="http://schemas.microsoft.com/office/drawing/2014/main" val="2656243886"/>
                  </a:ext>
                </a:extLst>
              </a:tr>
              <a:tr h="274320">
                <a:tc>
                  <a:txBody>
                    <a:bodyPr/>
                    <a:lstStyle/>
                    <a:p>
                      <a:r>
                        <a:rPr lang="en-US" sz="1600" dirty="0"/>
                        <a:t>Percent Select+ or Higher</a:t>
                      </a:r>
                    </a:p>
                  </a:txBody>
                  <a:tcPr/>
                </a:tc>
                <a:tc>
                  <a:txBody>
                    <a:bodyPr/>
                    <a:lstStyle/>
                    <a:p>
                      <a:pPr algn="ctr"/>
                      <a:r>
                        <a:rPr lang="en-US" sz="1600" dirty="0"/>
                        <a:t>86%</a:t>
                      </a:r>
                    </a:p>
                  </a:txBody>
                  <a:tcPr anchor="ctr"/>
                </a:tc>
                <a:tc>
                  <a:txBody>
                    <a:bodyPr/>
                    <a:lstStyle/>
                    <a:p>
                      <a:pPr algn="ctr"/>
                      <a:r>
                        <a:rPr lang="en-US" sz="1600" dirty="0"/>
                        <a:t>88%</a:t>
                      </a:r>
                    </a:p>
                  </a:txBody>
                  <a:tcPr anchor="ctr"/>
                </a:tc>
                <a:tc>
                  <a:txBody>
                    <a:bodyPr/>
                    <a:lstStyle/>
                    <a:p>
                      <a:pPr algn="ctr"/>
                      <a:r>
                        <a:rPr lang="en-US" sz="1600" dirty="0"/>
                        <a:t>75%</a:t>
                      </a:r>
                    </a:p>
                  </a:txBody>
                  <a:tcPr anchor="ctr"/>
                </a:tc>
                <a:extLst>
                  <a:ext uri="{0D108BD9-81ED-4DB2-BD59-A6C34878D82A}">
                    <a16:rowId xmlns:a16="http://schemas.microsoft.com/office/drawing/2014/main" val="1795286645"/>
                  </a:ext>
                </a:extLst>
              </a:tr>
            </a:tbl>
          </a:graphicData>
        </a:graphic>
      </p:graphicFrame>
    </p:spTree>
    <p:extLst>
      <p:ext uri="{BB962C8B-B14F-4D97-AF65-F5344CB8AC3E}">
        <p14:creationId xmlns:p14="http://schemas.microsoft.com/office/powerpoint/2010/main" val="10875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Choice-Select Spread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3724310"/>
              </p:ext>
            </p:extLst>
          </p:nvPr>
        </p:nvGraphicFramePr>
        <p:xfrm>
          <a:off x="838200" y="1825625"/>
          <a:ext cx="10515601" cy="2595880"/>
        </p:xfrm>
        <a:graphic>
          <a:graphicData uri="http://schemas.openxmlformats.org/drawingml/2006/table">
            <a:tbl>
              <a:tblPr firstRow="1" bandRow="1">
                <a:tableStyleId>{5C22544A-7EE6-4342-B048-85BDC9FD1C3A}</a:tableStyleId>
              </a:tblPr>
              <a:tblGrid>
                <a:gridCol w="5153167">
                  <a:extLst>
                    <a:ext uri="{9D8B030D-6E8A-4147-A177-3AD203B41FA5}">
                      <a16:colId xmlns:a16="http://schemas.microsoft.com/office/drawing/2014/main" val="3790974675"/>
                    </a:ext>
                  </a:extLst>
                </a:gridCol>
                <a:gridCol w="2681217">
                  <a:extLst>
                    <a:ext uri="{9D8B030D-6E8A-4147-A177-3AD203B41FA5}">
                      <a16:colId xmlns:a16="http://schemas.microsoft.com/office/drawing/2014/main" val="2695266182"/>
                    </a:ext>
                  </a:extLst>
                </a:gridCol>
                <a:gridCol w="2681217">
                  <a:extLst>
                    <a:ext uri="{9D8B030D-6E8A-4147-A177-3AD203B41FA5}">
                      <a16:colId xmlns:a16="http://schemas.microsoft.com/office/drawing/2014/main" val="1046202420"/>
                    </a:ext>
                  </a:extLst>
                </a:gridCol>
              </a:tblGrid>
              <a:tr h="370840">
                <a:tc>
                  <a:txBody>
                    <a:bodyPr/>
                    <a:lstStyle/>
                    <a:p>
                      <a:endParaRPr lang="en-US" dirty="0"/>
                    </a:p>
                  </a:txBody>
                  <a:tcPr/>
                </a:tc>
                <a:tc>
                  <a:txBody>
                    <a:bodyPr/>
                    <a:lstStyle/>
                    <a:p>
                      <a:pPr algn="ctr"/>
                      <a:r>
                        <a:rPr lang="en-US" dirty="0"/>
                        <a:t>Choice</a:t>
                      </a:r>
                    </a:p>
                  </a:txBody>
                  <a:tcPr anchor="ctr"/>
                </a:tc>
                <a:tc>
                  <a:txBody>
                    <a:bodyPr/>
                    <a:lstStyle/>
                    <a:p>
                      <a:pPr algn="ctr"/>
                      <a:r>
                        <a:rPr lang="en-US" dirty="0"/>
                        <a:t>Select</a:t>
                      </a:r>
                    </a:p>
                  </a:txBody>
                  <a:tcPr anchor="ctr"/>
                </a:tc>
                <a:extLst>
                  <a:ext uri="{0D108BD9-81ED-4DB2-BD59-A6C34878D82A}">
                    <a16:rowId xmlns:a16="http://schemas.microsoft.com/office/drawing/2014/main" val="1034653197"/>
                  </a:ext>
                </a:extLst>
              </a:tr>
              <a:tr h="370840">
                <a:tc>
                  <a:txBody>
                    <a:bodyPr/>
                    <a:lstStyle/>
                    <a:p>
                      <a:r>
                        <a:rPr lang="en-US" dirty="0"/>
                        <a:t>Dec 2, 2022 Cutout Values (based on HCW)</a:t>
                      </a:r>
                    </a:p>
                  </a:txBody>
                  <a:tcPr/>
                </a:tc>
                <a:tc>
                  <a:txBody>
                    <a:bodyPr/>
                    <a:lstStyle/>
                    <a:p>
                      <a:pPr algn="ctr"/>
                      <a:r>
                        <a:rPr lang="en-US" dirty="0"/>
                        <a:t>$234.30/cwt</a:t>
                      </a:r>
                    </a:p>
                  </a:txBody>
                  <a:tcPr anchor="ctr"/>
                </a:tc>
                <a:tc>
                  <a:txBody>
                    <a:bodyPr/>
                    <a:lstStyle/>
                    <a:p>
                      <a:pPr algn="ctr"/>
                      <a:r>
                        <a:rPr lang="en-US" dirty="0"/>
                        <a:t>$209.96/cwt</a:t>
                      </a:r>
                    </a:p>
                  </a:txBody>
                  <a:tcPr anchor="ctr"/>
                </a:tc>
                <a:extLst>
                  <a:ext uri="{0D108BD9-81ED-4DB2-BD59-A6C34878D82A}">
                    <a16:rowId xmlns:a16="http://schemas.microsoft.com/office/drawing/2014/main" val="87798234"/>
                  </a:ext>
                </a:extLst>
              </a:tr>
              <a:tr h="370840">
                <a:tc>
                  <a:txBody>
                    <a:bodyPr/>
                    <a:lstStyle/>
                    <a:p>
                      <a:r>
                        <a:rPr lang="en-US" dirty="0"/>
                        <a:t>Total Carcass Value (803.2 </a:t>
                      </a:r>
                      <a:r>
                        <a:rPr lang="en-US" dirty="0" err="1"/>
                        <a:t>lbs</a:t>
                      </a:r>
                      <a:r>
                        <a:rPr lang="en-US" dirty="0"/>
                        <a:t> HCW)</a:t>
                      </a:r>
                    </a:p>
                  </a:txBody>
                  <a:tcPr/>
                </a:tc>
                <a:tc>
                  <a:txBody>
                    <a:bodyPr/>
                    <a:lstStyle/>
                    <a:p>
                      <a:pPr algn="ctr"/>
                      <a:r>
                        <a:rPr lang="en-US" dirty="0"/>
                        <a:t>$1,881.90</a:t>
                      </a:r>
                    </a:p>
                  </a:txBody>
                  <a:tcPr anchor="ctr"/>
                </a:tc>
                <a:tc>
                  <a:txBody>
                    <a:bodyPr/>
                    <a:lstStyle/>
                    <a:p>
                      <a:pPr algn="ctr"/>
                      <a:r>
                        <a:rPr lang="en-US" dirty="0"/>
                        <a:t>$1,686.40</a:t>
                      </a:r>
                    </a:p>
                  </a:txBody>
                  <a:tcPr anchor="ctr"/>
                </a:tc>
                <a:extLst>
                  <a:ext uri="{0D108BD9-81ED-4DB2-BD59-A6C34878D82A}">
                    <a16:rowId xmlns:a16="http://schemas.microsoft.com/office/drawing/2014/main" val="3289280511"/>
                  </a:ext>
                </a:extLst>
              </a:tr>
              <a:tr h="370840">
                <a:tc>
                  <a:txBody>
                    <a:bodyPr/>
                    <a:lstStyle/>
                    <a:p>
                      <a:r>
                        <a:rPr lang="en-US" dirty="0"/>
                        <a:t>Difference in Value</a:t>
                      </a:r>
                    </a:p>
                  </a:txBody>
                  <a:tcPr/>
                </a:tc>
                <a:tc>
                  <a:txBody>
                    <a:bodyPr/>
                    <a:lstStyle/>
                    <a:p>
                      <a:pPr algn="ctr"/>
                      <a:r>
                        <a:rPr lang="en-US" dirty="0"/>
                        <a:t>$195.90</a:t>
                      </a:r>
                    </a:p>
                  </a:txBody>
                  <a:tcPr anchor="ctr"/>
                </a:tc>
                <a:tc>
                  <a:txBody>
                    <a:bodyPr/>
                    <a:lstStyle/>
                    <a:p>
                      <a:pPr algn="ctr"/>
                      <a:endParaRPr lang="en-US" dirty="0"/>
                    </a:p>
                  </a:txBody>
                  <a:tcPr anchor="ctr"/>
                </a:tc>
                <a:extLst>
                  <a:ext uri="{0D108BD9-81ED-4DB2-BD59-A6C34878D82A}">
                    <a16:rowId xmlns:a16="http://schemas.microsoft.com/office/drawing/2014/main" val="1541516349"/>
                  </a:ext>
                </a:extLst>
              </a:tr>
              <a:tr h="370840">
                <a:tc>
                  <a:txBody>
                    <a:bodyPr/>
                    <a:lstStyle/>
                    <a:p>
                      <a:endParaRPr lang="en-US" dirty="0"/>
                    </a:p>
                  </a:txBody>
                  <a:tcP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517497395"/>
                  </a:ext>
                </a:extLst>
              </a:tr>
              <a:tr h="370840">
                <a:tc>
                  <a:txBody>
                    <a:bodyPr/>
                    <a:lstStyle/>
                    <a:p>
                      <a:r>
                        <a:rPr lang="en-US" dirty="0"/>
                        <a:t>73 Steers</a:t>
                      </a:r>
                      <a:r>
                        <a:rPr lang="en-US" baseline="0" dirty="0"/>
                        <a:t> @ 803.2 </a:t>
                      </a:r>
                      <a:r>
                        <a:rPr lang="en-US" baseline="0" dirty="0" err="1"/>
                        <a:t>lbs</a:t>
                      </a:r>
                      <a:r>
                        <a:rPr lang="en-US" baseline="0" dirty="0"/>
                        <a:t> HCW (total value)</a:t>
                      </a:r>
                      <a:endParaRPr lang="en-US" dirty="0"/>
                    </a:p>
                  </a:txBody>
                  <a:tcPr/>
                </a:tc>
                <a:tc>
                  <a:txBody>
                    <a:bodyPr/>
                    <a:lstStyle/>
                    <a:p>
                      <a:pPr algn="ctr"/>
                      <a:r>
                        <a:rPr lang="en-US" dirty="0"/>
                        <a:t>$137,378.52</a:t>
                      </a:r>
                    </a:p>
                  </a:txBody>
                  <a:tcPr anchor="ctr"/>
                </a:tc>
                <a:tc>
                  <a:txBody>
                    <a:bodyPr/>
                    <a:lstStyle/>
                    <a:p>
                      <a:pPr algn="ctr"/>
                      <a:r>
                        <a:rPr lang="en-US" dirty="0"/>
                        <a:t>$123,107.11</a:t>
                      </a:r>
                    </a:p>
                  </a:txBody>
                  <a:tcPr anchor="ctr"/>
                </a:tc>
                <a:extLst>
                  <a:ext uri="{0D108BD9-81ED-4DB2-BD59-A6C34878D82A}">
                    <a16:rowId xmlns:a16="http://schemas.microsoft.com/office/drawing/2014/main" val="1327390370"/>
                  </a:ext>
                </a:extLst>
              </a:tr>
              <a:tr h="370840">
                <a:tc>
                  <a:txBody>
                    <a:bodyPr/>
                    <a:lstStyle/>
                    <a:p>
                      <a:r>
                        <a:rPr lang="en-US" b="1" dirty="0"/>
                        <a:t>Difference</a:t>
                      </a:r>
                      <a:r>
                        <a:rPr lang="en-US" b="1" baseline="0" dirty="0"/>
                        <a:t> in Total Value</a:t>
                      </a:r>
                      <a:endParaRPr lang="en-US" b="1" dirty="0"/>
                    </a:p>
                  </a:txBody>
                  <a:tcPr/>
                </a:tc>
                <a:tc>
                  <a:txBody>
                    <a:bodyPr/>
                    <a:lstStyle/>
                    <a:p>
                      <a:pPr algn="ctr"/>
                      <a:r>
                        <a:rPr lang="en-US" b="1" dirty="0"/>
                        <a:t>$14,271.42</a:t>
                      </a:r>
                    </a:p>
                  </a:txBody>
                  <a:tcPr anchor="ctr"/>
                </a:tc>
                <a:tc>
                  <a:txBody>
                    <a:bodyPr/>
                    <a:lstStyle/>
                    <a:p>
                      <a:pPr algn="ctr"/>
                      <a:endParaRPr lang="en-US" dirty="0"/>
                    </a:p>
                  </a:txBody>
                  <a:tcPr anchor="ctr"/>
                </a:tc>
                <a:extLst>
                  <a:ext uri="{0D108BD9-81ED-4DB2-BD59-A6C34878D82A}">
                    <a16:rowId xmlns:a16="http://schemas.microsoft.com/office/drawing/2014/main" val="3585389642"/>
                  </a:ext>
                </a:extLst>
              </a:tr>
            </a:tbl>
          </a:graphicData>
        </a:graphic>
      </p:graphicFrame>
      <p:sp>
        <p:nvSpPr>
          <p:cNvPr id="5" name="Oval 4"/>
          <p:cNvSpPr/>
          <p:nvPr/>
        </p:nvSpPr>
        <p:spPr>
          <a:xfrm>
            <a:off x="532263" y="3998795"/>
            <a:ext cx="7547212" cy="4640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57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Retail Cuts – how does a carcass break down?</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543589084"/>
              </p:ext>
            </p:extLst>
          </p:nvPr>
        </p:nvGraphicFramePr>
        <p:xfrm>
          <a:off x="6172200" y="1825625"/>
          <a:ext cx="5728649" cy="2661920"/>
        </p:xfrm>
        <a:graphic>
          <a:graphicData uri="http://schemas.openxmlformats.org/drawingml/2006/table">
            <a:tbl>
              <a:tblPr firstRow="1" bandRow="1">
                <a:tableStyleId>{5C22544A-7EE6-4342-B048-85BDC9FD1C3A}</a:tableStyleId>
              </a:tblPr>
              <a:tblGrid>
                <a:gridCol w="1989161">
                  <a:extLst>
                    <a:ext uri="{9D8B030D-6E8A-4147-A177-3AD203B41FA5}">
                      <a16:colId xmlns:a16="http://schemas.microsoft.com/office/drawing/2014/main" val="3448040246"/>
                    </a:ext>
                  </a:extLst>
                </a:gridCol>
                <a:gridCol w="1246496">
                  <a:extLst>
                    <a:ext uri="{9D8B030D-6E8A-4147-A177-3AD203B41FA5}">
                      <a16:colId xmlns:a16="http://schemas.microsoft.com/office/drawing/2014/main" val="653171933"/>
                    </a:ext>
                  </a:extLst>
                </a:gridCol>
                <a:gridCol w="1246496">
                  <a:extLst>
                    <a:ext uri="{9D8B030D-6E8A-4147-A177-3AD203B41FA5}">
                      <a16:colId xmlns:a16="http://schemas.microsoft.com/office/drawing/2014/main" val="2771509565"/>
                    </a:ext>
                  </a:extLst>
                </a:gridCol>
                <a:gridCol w="1246496">
                  <a:extLst>
                    <a:ext uri="{9D8B030D-6E8A-4147-A177-3AD203B41FA5}">
                      <a16:colId xmlns:a16="http://schemas.microsoft.com/office/drawing/2014/main" val="2419304062"/>
                    </a:ext>
                  </a:extLst>
                </a:gridCol>
              </a:tblGrid>
              <a:tr h="370840">
                <a:tc>
                  <a:txBody>
                    <a:bodyPr/>
                    <a:lstStyle/>
                    <a:p>
                      <a:endParaRPr lang="en-US" dirty="0"/>
                    </a:p>
                  </a:txBody>
                  <a:tcPr/>
                </a:tc>
                <a:tc>
                  <a:txBody>
                    <a:bodyPr/>
                    <a:lstStyle/>
                    <a:p>
                      <a:pPr algn="ctr"/>
                      <a:r>
                        <a:rPr lang="en-US" dirty="0"/>
                        <a:t>Placer</a:t>
                      </a:r>
                    </a:p>
                  </a:txBody>
                  <a:tcPr anchor="ctr"/>
                </a:tc>
                <a:tc>
                  <a:txBody>
                    <a:bodyPr/>
                    <a:lstStyle/>
                    <a:p>
                      <a:pPr algn="ctr"/>
                      <a:r>
                        <a:rPr lang="en-US" dirty="0"/>
                        <a:t>Nevada</a:t>
                      </a:r>
                    </a:p>
                  </a:txBody>
                  <a:tcPr anchor="ctr"/>
                </a:tc>
                <a:tc>
                  <a:txBody>
                    <a:bodyPr/>
                    <a:lstStyle/>
                    <a:p>
                      <a:pPr algn="ctr"/>
                      <a:r>
                        <a:rPr lang="en-US" dirty="0"/>
                        <a:t>Gold Country</a:t>
                      </a:r>
                    </a:p>
                  </a:txBody>
                  <a:tcPr anchor="ctr"/>
                </a:tc>
                <a:extLst>
                  <a:ext uri="{0D108BD9-81ED-4DB2-BD59-A6C34878D82A}">
                    <a16:rowId xmlns:a16="http://schemas.microsoft.com/office/drawing/2014/main" val="2070773332"/>
                  </a:ext>
                </a:extLst>
              </a:tr>
              <a:tr h="370840">
                <a:tc>
                  <a:txBody>
                    <a:bodyPr/>
                    <a:lstStyle/>
                    <a:p>
                      <a:r>
                        <a:rPr lang="en-US" dirty="0"/>
                        <a:t>Average HCW</a:t>
                      </a:r>
                    </a:p>
                  </a:txBody>
                  <a:tcPr/>
                </a:tc>
                <a:tc>
                  <a:txBody>
                    <a:bodyPr/>
                    <a:lstStyle/>
                    <a:p>
                      <a:pPr algn="ctr"/>
                      <a:r>
                        <a:rPr lang="en-US" dirty="0"/>
                        <a:t>785.0 </a:t>
                      </a:r>
                      <a:r>
                        <a:rPr lang="en-US" dirty="0" err="1"/>
                        <a:t>lbs</a:t>
                      </a:r>
                      <a:endParaRPr lang="en-US" dirty="0"/>
                    </a:p>
                  </a:txBody>
                  <a:tcPr anchor="ctr"/>
                </a:tc>
                <a:tc>
                  <a:txBody>
                    <a:bodyPr/>
                    <a:lstStyle/>
                    <a:p>
                      <a:pPr algn="ctr"/>
                      <a:r>
                        <a:rPr lang="en-US" dirty="0"/>
                        <a:t>797.7 </a:t>
                      </a:r>
                      <a:r>
                        <a:rPr lang="en-US" dirty="0" err="1"/>
                        <a:t>lbs</a:t>
                      </a:r>
                      <a:endParaRPr lang="en-US" dirty="0"/>
                    </a:p>
                  </a:txBody>
                  <a:tcPr anchor="ctr"/>
                </a:tc>
                <a:tc>
                  <a:txBody>
                    <a:bodyPr/>
                    <a:lstStyle/>
                    <a:p>
                      <a:pPr algn="ctr"/>
                      <a:r>
                        <a:rPr lang="en-US" dirty="0"/>
                        <a:t>828.3 </a:t>
                      </a:r>
                      <a:r>
                        <a:rPr lang="en-US" dirty="0" err="1"/>
                        <a:t>lbs</a:t>
                      </a:r>
                      <a:endParaRPr lang="en-US" dirty="0"/>
                    </a:p>
                  </a:txBody>
                  <a:tcPr anchor="ctr"/>
                </a:tc>
                <a:extLst>
                  <a:ext uri="{0D108BD9-81ED-4DB2-BD59-A6C34878D82A}">
                    <a16:rowId xmlns:a16="http://schemas.microsoft.com/office/drawing/2014/main" val="2426870345"/>
                  </a:ext>
                </a:extLst>
              </a:tr>
              <a:tr h="370840">
                <a:tc>
                  <a:txBody>
                    <a:bodyPr/>
                    <a:lstStyle/>
                    <a:p>
                      <a:r>
                        <a:rPr lang="en-US" dirty="0"/>
                        <a:t>Fat/Bone (21%)</a:t>
                      </a:r>
                    </a:p>
                  </a:txBody>
                  <a:tcPr/>
                </a:tc>
                <a:tc>
                  <a:txBody>
                    <a:bodyPr/>
                    <a:lstStyle/>
                    <a:p>
                      <a:pPr algn="ctr"/>
                      <a:r>
                        <a:rPr lang="en-US" dirty="0"/>
                        <a:t>164.9 </a:t>
                      </a:r>
                      <a:r>
                        <a:rPr lang="en-US" dirty="0" err="1"/>
                        <a:t>lbs</a:t>
                      </a:r>
                      <a:endParaRPr lang="en-US" dirty="0"/>
                    </a:p>
                  </a:txBody>
                  <a:tcPr anchor="ctr"/>
                </a:tc>
                <a:tc>
                  <a:txBody>
                    <a:bodyPr/>
                    <a:lstStyle/>
                    <a:p>
                      <a:pPr algn="ctr"/>
                      <a:r>
                        <a:rPr lang="en-US" dirty="0"/>
                        <a:t>167.5 </a:t>
                      </a:r>
                      <a:r>
                        <a:rPr lang="en-US" dirty="0" err="1"/>
                        <a:t>lbs</a:t>
                      </a:r>
                      <a:endParaRPr lang="en-US" dirty="0"/>
                    </a:p>
                  </a:txBody>
                  <a:tcPr anchor="ctr"/>
                </a:tc>
                <a:tc>
                  <a:txBody>
                    <a:bodyPr/>
                    <a:lstStyle/>
                    <a:p>
                      <a:pPr algn="ctr"/>
                      <a:r>
                        <a:rPr lang="en-US" dirty="0"/>
                        <a:t>173.9 </a:t>
                      </a:r>
                      <a:r>
                        <a:rPr lang="en-US" dirty="0" err="1"/>
                        <a:t>lbs</a:t>
                      </a:r>
                      <a:endParaRPr lang="en-US" dirty="0"/>
                    </a:p>
                  </a:txBody>
                  <a:tcPr anchor="ctr"/>
                </a:tc>
                <a:extLst>
                  <a:ext uri="{0D108BD9-81ED-4DB2-BD59-A6C34878D82A}">
                    <a16:rowId xmlns:a16="http://schemas.microsoft.com/office/drawing/2014/main" val="2270748394"/>
                  </a:ext>
                </a:extLst>
              </a:tr>
              <a:tr h="370840">
                <a:tc>
                  <a:txBody>
                    <a:bodyPr/>
                    <a:lstStyle/>
                    <a:p>
                      <a:r>
                        <a:rPr lang="en-US" dirty="0"/>
                        <a:t>Low Priced Cuts (53.6%)</a:t>
                      </a:r>
                    </a:p>
                  </a:txBody>
                  <a:tcPr/>
                </a:tc>
                <a:tc>
                  <a:txBody>
                    <a:bodyPr/>
                    <a:lstStyle/>
                    <a:p>
                      <a:pPr algn="ctr"/>
                      <a:r>
                        <a:rPr lang="en-US" dirty="0"/>
                        <a:t>442.0 </a:t>
                      </a:r>
                      <a:r>
                        <a:rPr lang="en-US" dirty="0" err="1"/>
                        <a:t>lbs</a:t>
                      </a:r>
                      <a:endParaRPr lang="en-US" dirty="0"/>
                    </a:p>
                  </a:txBody>
                  <a:tcPr anchor="ctr"/>
                </a:tc>
                <a:tc>
                  <a:txBody>
                    <a:bodyPr/>
                    <a:lstStyle/>
                    <a:p>
                      <a:pPr algn="ctr"/>
                      <a:r>
                        <a:rPr lang="en-US" dirty="0"/>
                        <a:t>449.1 </a:t>
                      </a:r>
                      <a:r>
                        <a:rPr lang="en-US" dirty="0" err="1"/>
                        <a:t>lbs</a:t>
                      </a:r>
                      <a:endParaRPr lang="en-US" dirty="0"/>
                    </a:p>
                  </a:txBody>
                  <a:tcPr anchor="ctr"/>
                </a:tc>
                <a:tc>
                  <a:txBody>
                    <a:bodyPr/>
                    <a:lstStyle/>
                    <a:p>
                      <a:pPr algn="ctr"/>
                      <a:r>
                        <a:rPr lang="en-US" dirty="0"/>
                        <a:t>466.3 </a:t>
                      </a:r>
                      <a:r>
                        <a:rPr lang="en-US" dirty="0" err="1"/>
                        <a:t>lbs</a:t>
                      </a:r>
                      <a:endParaRPr lang="en-US" dirty="0"/>
                    </a:p>
                  </a:txBody>
                  <a:tcPr anchor="ctr"/>
                </a:tc>
                <a:extLst>
                  <a:ext uri="{0D108BD9-81ED-4DB2-BD59-A6C34878D82A}">
                    <a16:rowId xmlns:a16="http://schemas.microsoft.com/office/drawing/2014/main" val="1740176955"/>
                  </a:ext>
                </a:extLst>
              </a:tr>
              <a:tr h="370840">
                <a:tc>
                  <a:txBody>
                    <a:bodyPr/>
                    <a:lstStyle/>
                    <a:p>
                      <a:r>
                        <a:rPr lang="en-US" dirty="0"/>
                        <a:t>High Priced Cuts (25.4%)</a:t>
                      </a:r>
                    </a:p>
                  </a:txBody>
                  <a:tcPr/>
                </a:tc>
                <a:tc>
                  <a:txBody>
                    <a:bodyPr/>
                    <a:lstStyle/>
                    <a:p>
                      <a:pPr algn="ctr"/>
                      <a:r>
                        <a:rPr lang="en-US" dirty="0"/>
                        <a:t>199.4 </a:t>
                      </a:r>
                      <a:r>
                        <a:rPr lang="en-US" dirty="0" err="1"/>
                        <a:t>lbs</a:t>
                      </a:r>
                      <a:endParaRPr lang="en-US" dirty="0"/>
                    </a:p>
                  </a:txBody>
                  <a:tcPr anchor="ctr"/>
                </a:tc>
                <a:tc>
                  <a:txBody>
                    <a:bodyPr/>
                    <a:lstStyle/>
                    <a:p>
                      <a:pPr algn="ctr"/>
                      <a:r>
                        <a:rPr lang="en-US" dirty="0"/>
                        <a:t>202.6 </a:t>
                      </a:r>
                      <a:r>
                        <a:rPr lang="en-US" dirty="0" err="1"/>
                        <a:t>lbs</a:t>
                      </a:r>
                      <a:endParaRPr lang="en-US" dirty="0"/>
                    </a:p>
                  </a:txBody>
                  <a:tcPr anchor="ctr"/>
                </a:tc>
                <a:tc>
                  <a:txBody>
                    <a:bodyPr/>
                    <a:lstStyle/>
                    <a:p>
                      <a:pPr algn="ctr"/>
                      <a:r>
                        <a:rPr lang="en-US" dirty="0"/>
                        <a:t>210.4 </a:t>
                      </a:r>
                      <a:r>
                        <a:rPr lang="en-US" dirty="0" err="1"/>
                        <a:t>lbs</a:t>
                      </a:r>
                      <a:endParaRPr lang="en-US" dirty="0"/>
                    </a:p>
                  </a:txBody>
                  <a:tcPr anchor="ctr"/>
                </a:tc>
                <a:extLst>
                  <a:ext uri="{0D108BD9-81ED-4DB2-BD59-A6C34878D82A}">
                    <a16:rowId xmlns:a16="http://schemas.microsoft.com/office/drawing/2014/main" val="2134611184"/>
                  </a:ext>
                </a:extLst>
              </a:tr>
            </a:tbl>
          </a:graphicData>
        </a:graphic>
      </p:graphicFrame>
      <p:pic>
        <p:nvPicPr>
          <p:cNvPr id="7" name="Cut of beef - Wikipedia" descr="Cut of beef - Wikipedia"/>
          <p:cNvPicPr>
            <a:picLocks noGrp="1" noChangeAspect="1"/>
          </p:cNvPicPr>
          <p:nvPr>
            <p:ph sz="half" idx="1"/>
          </p:nvPr>
        </p:nvPicPr>
        <p:blipFill>
          <a:blip r:embed="rId2"/>
          <a:stretch>
            <a:fillRect/>
          </a:stretch>
        </p:blipFill>
        <p:spPr>
          <a:xfrm>
            <a:off x="527836" y="2361062"/>
            <a:ext cx="5253531" cy="3138985"/>
          </a:xfrm>
          <a:prstGeom prst="rect">
            <a:avLst/>
          </a:prstGeom>
          <a:ln w="12700">
            <a:miter lim="400000"/>
          </a:ln>
        </p:spPr>
      </p:pic>
    </p:spTree>
    <p:extLst>
      <p:ext uri="{BB962C8B-B14F-4D97-AF65-F5344CB8AC3E}">
        <p14:creationId xmlns:p14="http://schemas.microsoft.com/office/powerpoint/2010/main" val="39026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Half of Beef"/>
          <p:cNvSpPr txBox="1">
            <a:spLocks noGrp="1"/>
          </p:cNvSpPr>
          <p:nvPr>
            <p:ph type="title" idx="4294967295"/>
          </p:nvPr>
        </p:nvSpPr>
        <p:spPr>
          <a:xfrm>
            <a:off x="1981200" y="274638"/>
            <a:ext cx="8229600" cy="1143001"/>
          </a:xfrm>
          <a:prstGeom prst="rect">
            <a:avLst/>
          </a:prstGeom>
        </p:spPr>
        <p:txBody>
          <a:bodyPr>
            <a:normAutofit/>
          </a:bodyPr>
          <a:lstStyle>
            <a:lvl1pPr>
              <a:defRPr>
                <a:effectLst>
                  <a:outerShdw blurRad="12700" dist="25400" dir="2700000" rotWithShape="0">
                    <a:srgbClr val="FFFFFF"/>
                  </a:outerShdw>
                </a:effectLst>
              </a:defRPr>
            </a:lvl1pPr>
          </a:lstStyle>
          <a:p>
            <a:r>
              <a:t>Half of Beef</a:t>
            </a:r>
          </a:p>
        </p:txBody>
      </p:sp>
      <p:pic>
        <p:nvPicPr>
          <p:cNvPr id="141" name="IMG_2450.JPG" descr="IMG_2450.JPG"/>
          <p:cNvPicPr>
            <a:picLocks noChangeAspect="1"/>
          </p:cNvPicPr>
          <p:nvPr/>
        </p:nvPicPr>
        <p:blipFill>
          <a:blip r:embed="rId3"/>
          <a:stretch>
            <a:fillRect/>
          </a:stretch>
        </p:blipFill>
        <p:spPr>
          <a:xfrm>
            <a:off x="2804177" y="1322105"/>
            <a:ext cx="6583646" cy="4937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6677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ts of Beef"/>
          <p:cNvSpPr txBox="1">
            <a:spLocks noGrp="1"/>
          </p:cNvSpPr>
          <p:nvPr>
            <p:ph type="title" idx="4294967295"/>
          </p:nvPr>
        </p:nvSpPr>
        <p:spPr>
          <a:xfrm>
            <a:off x="1981200" y="274638"/>
            <a:ext cx="8229600" cy="1143001"/>
          </a:xfrm>
          <a:prstGeom prst="rect">
            <a:avLst/>
          </a:prstGeom>
        </p:spPr>
        <p:txBody>
          <a:bodyPr>
            <a:normAutofit/>
          </a:bodyPr>
          <a:lstStyle>
            <a:lvl1pPr>
              <a:defRPr>
                <a:effectLst>
                  <a:outerShdw blurRad="12700" dist="25400" dir="2700000" rotWithShape="0">
                    <a:srgbClr val="FFFFFF"/>
                  </a:outerShdw>
                </a:effectLst>
              </a:defRPr>
            </a:lvl1pPr>
          </a:lstStyle>
          <a:p>
            <a:r>
              <a:t>Cuts of Beef</a:t>
            </a:r>
          </a:p>
        </p:txBody>
      </p:sp>
      <p:pic>
        <p:nvPicPr>
          <p:cNvPr id="146" name="IMG_2453.JPG" descr="IMG_2453.JPG"/>
          <p:cNvPicPr>
            <a:picLocks noChangeAspect="1"/>
          </p:cNvPicPr>
          <p:nvPr/>
        </p:nvPicPr>
        <p:blipFill>
          <a:blip r:embed="rId3"/>
          <a:stretch>
            <a:fillRect/>
          </a:stretch>
        </p:blipFill>
        <p:spPr>
          <a:xfrm>
            <a:off x="2804178" y="1417639"/>
            <a:ext cx="6583644" cy="4937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09761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at Bin"/>
          <p:cNvSpPr txBox="1">
            <a:spLocks noGrp="1"/>
          </p:cNvSpPr>
          <p:nvPr>
            <p:ph type="title" idx="4294967295"/>
          </p:nvPr>
        </p:nvSpPr>
        <p:spPr>
          <a:xfrm>
            <a:off x="1981200" y="274638"/>
            <a:ext cx="8229600" cy="1143001"/>
          </a:xfrm>
          <a:prstGeom prst="rect">
            <a:avLst/>
          </a:prstGeom>
        </p:spPr>
        <p:txBody>
          <a:bodyPr>
            <a:normAutofit/>
          </a:bodyPr>
          <a:lstStyle>
            <a:lvl1pPr>
              <a:defRPr>
                <a:effectLst>
                  <a:outerShdw blurRad="12700" dist="25400" dir="2700000" rotWithShape="0">
                    <a:srgbClr val="FFFFFF"/>
                  </a:outerShdw>
                </a:effectLst>
              </a:defRPr>
            </a:lvl1pPr>
          </a:lstStyle>
          <a:p>
            <a:r>
              <a:t>Fat Bin</a:t>
            </a:r>
          </a:p>
        </p:txBody>
      </p:sp>
      <p:pic>
        <p:nvPicPr>
          <p:cNvPr id="151" name="IMG_2493.JPG" descr="IMG_2493.JPG"/>
          <p:cNvPicPr>
            <a:picLocks noChangeAspect="1"/>
          </p:cNvPicPr>
          <p:nvPr/>
        </p:nvPicPr>
        <p:blipFill>
          <a:blip r:embed="rId3"/>
          <a:stretch>
            <a:fillRect/>
          </a:stretch>
        </p:blipFill>
        <p:spPr>
          <a:xfrm>
            <a:off x="2804178" y="1417639"/>
            <a:ext cx="6583644" cy="4937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994230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rim"/>
          <p:cNvSpPr txBox="1">
            <a:spLocks noGrp="1"/>
          </p:cNvSpPr>
          <p:nvPr>
            <p:ph type="title" idx="4294967295"/>
          </p:nvPr>
        </p:nvSpPr>
        <p:spPr>
          <a:xfrm>
            <a:off x="1981200" y="274638"/>
            <a:ext cx="8229600" cy="1143001"/>
          </a:xfrm>
          <a:prstGeom prst="rect">
            <a:avLst/>
          </a:prstGeom>
        </p:spPr>
        <p:txBody>
          <a:bodyPr>
            <a:normAutofit/>
          </a:bodyPr>
          <a:lstStyle>
            <a:lvl1pPr>
              <a:defRPr>
                <a:effectLst>
                  <a:outerShdw blurRad="12700" dist="25400" dir="2700000" rotWithShape="0">
                    <a:srgbClr val="FFFFFF"/>
                  </a:outerShdw>
                </a:effectLst>
              </a:defRPr>
            </a:lvl1pPr>
          </a:lstStyle>
          <a:p>
            <a:r>
              <a:t>Trim</a:t>
            </a:r>
          </a:p>
        </p:txBody>
      </p:sp>
      <p:pic>
        <p:nvPicPr>
          <p:cNvPr id="156" name="IMG_2496.JPG" descr="IMG_2496.JPG"/>
          <p:cNvPicPr>
            <a:picLocks noChangeAspect="1"/>
          </p:cNvPicPr>
          <p:nvPr/>
        </p:nvPicPr>
        <p:blipFill>
          <a:blip r:embed="rId3"/>
          <a:stretch>
            <a:fillRect/>
          </a:stretch>
        </p:blipFill>
        <p:spPr>
          <a:xfrm>
            <a:off x="2804178" y="1417639"/>
            <a:ext cx="6583644" cy="4937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4966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Beef Carcass Contest Criteria</a:t>
            </a:r>
          </a:p>
        </p:txBody>
      </p:sp>
      <p:graphicFrame>
        <p:nvGraphicFramePr>
          <p:cNvPr id="5" name="Content Placeholder 4"/>
          <p:cNvGraphicFramePr>
            <a:graphicFrameLocks noGrp="1"/>
          </p:cNvGraphicFramePr>
          <p:nvPr>
            <p:ph idx="1"/>
          </p:nvPr>
        </p:nvGraphicFramePr>
        <p:xfrm>
          <a:off x="838200" y="1825625"/>
          <a:ext cx="10515601" cy="2072640"/>
        </p:xfrm>
        <a:graphic>
          <a:graphicData uri="http://schemas.openxmlformats.org/drawingml/2006/table">
            <a:tbl>
              <a:tblPr firstRow="1" bandRow="1">
                <a:tableStyleId>{7DF18680-E054-41AD-8BC1-D1AEF772440D}</a:tableStyleId>
              </a:tblPr>
              <a:tblGrid>
                <a:gridCol w="4082143">
                  <a:extLst>
                    <a:ext uri="{9D8B030D-6E8A-4147-A177-3AD203B41FA5}">
                      <a16:colId xmlns:a16="http://schemas.microsoft.com/office/drawing/2014/main" val="2060293834"/>
                    </a:ext>
                  </a:extLst>
                </a:gridCol>
                <a:gridCol w="3216729">
                  <a:extLst>
                    <a:ext uri="{9D8B030D-6E8A-4147-A177-3AD203B41FA5}">
                      <a16:colId xmlns:a16="http://schemas.microsoft.com/office/drawing/2014/main" val="845634005"/>
                    </a:ext>
                  </a:extLst>
                </a:gridCol>
                <a:gridCol w="3216729">
                  <a:extLst>
                    <a:ext uri="{9D8B030D-6E8A-4147-A177-3AD203B41FA5}">
                      <a16:colId xmlns:a16="http://schemas.microsoft.com/office/drawing/2014/main" val="315198157"/>
                    </a:ext>
                  </a:extLst>
                </a:gridCol>
              </a:tblGrid>
              <a:tr h="370840">
                <a:tc>
                  <a:txBody>
                    <a:bodyPr/>
                    <a:lstStyle/>
                    <a:p>
                      <a:endParaRPr lang="en-US" sz="2800" dirty="0"/>
                    </a:p>
                  </a:txBody>
                  <a:tcPr/>
                </a:tc>
                <a:tc>
                  <a:txBody>
                    <a:bodyPr/>
                    <a:lstStyle/>
                    <a:p>
                      <a:pPr algn="ctr"/>
                      <a:r>
                        <a:rPr lang="en-US" sz="2800" dirty="0"/>
                        <a:t>Carcass of Merit</a:t>
                      </a:r>
                    </a:p>
                  </a:txBody>
                  <a:tcPr anchor="ctr"/>
                </a:tc>
                <a:tc>
                  <a:txBody>
                    <a:bodyPr/>
                    <a:lstStyle/>
                    <a:p>
                      <a:pPr algn="ctr"/>
                      <a:r>
                        <a:rPr lang="en-US" sz="2800" dirty="0"/>
                        <a:t>Gold Seal</a:t>
                      </a:r>
                    </a:p>
                  </a:txBody>
                  <a:tcPr anchor="ctr"/>
                </a:tc>
                <a:extLst>
                  <a:ext uri="{0D108BD9-81ED-4DB2-BD59-A6C34878D82A}">
                    <a16:rowId xmlns:a16="http://schemas.microsoft.com/office/drawing/2014/main" val="892099112"/>
                  </a:ext>
                </a:extLst>
              </a:tr>
              <a:tr h="370840">
                <a:tc>
                  <a:txBody>
                    <a:bodyPr/>
                    <a:lstStyle/>
                    <a:p>
                      <a:r>
                        <a:rPr lang="en-US" sz="2800" dirty="0"/>
                        <a:t>Hot</a:t>
                      </a:r>
                      <a:r>
                        <a:rPr lang="en-US" sz="2800" baseline="0" dirty="0"/>
                        <a:t> Carcass Weight (</a:t>
                      </a:r>
                      <a:r>
                        <a:rPr lang="en-US" sz="2800" baseline="0" dirty="0" err="1"/>
                        <a:t>lbs</a:t>
                      </a:r>
                      <a:r>
                        <a:rPr lang="en-US" sz="2800" baseline="0" dirty="0"/>
                        <a:t>)</a:t>
                      </a:r>
                      <a:endParaRPr lang="en-US" sz="2800" dirty="0"/>
                    </a:p>
                  </a:txBody>
                  <a:tcPr/>
                </a:tc>
                <a:tc>
                  <a:txBody>
                    <a:bodyPr/>
                    <a:lstStyle/>
                    <a:p>
                      <a:pPr algn="ctr"/>
                      <a:r>
                        <a:rPr lang="en-US" sz="2800" dirty="0"/>
                        <a:t>600-1000 </a:t>
                      </a:r>
                      <a:r>
                        <a:rPr lang="en-US" sz="2800" dirty="0" err="1"/>
                        <a:t>lbs</a:t>
                      </a:r>
                      <a:endParaRPr lang="en-US" sz="2800" dirty="0"/>
                    </a:p>
                  </a:txBody>
                  <a:tcPr anchor="ctr"/>
                </a:tc>
                <a:tc>
                  <a:txBody>
                    <a:bodyPr/>
                    <a:lstStyle/>
                    <a:p>
                      <a:pPr algn="ctr"/>
                      <a:r>
                        <a:rPr lang="en-US" sz="2800" dirty="0"/>
                        <a:t>650-900 </a:t>
                      </a:r>
                      <a:r>
                        <a:rPr lang="en-US" sz="2800" dirty="0" err="1"/>
                        <a:t>lbs</a:t>
                      </a:r>
                      <a:endParaRPr lang="en-US" sz="2800" dirty="0"/>
                    </a:p>
                  </a:txBody>
                  <a:tcPr anchor="ctr"/>
                </a:tc>
                <a:extLst>
                  <a:ext uri="{0D108BD9-81ED-4DB2-BD59-A6C34878D82A}">
                    <a16:rowId xmlns:a16="http://schemas.microsoft.com/office/drawing/2014/main" val="2787267203"/>
                  </a:ext>
                </a:extLst>
              </a:tr>
              <a:tr h="370840">
                <a:tc>
                  <a:txBody>
                    <a:bodyPr/>
                    <a:lstStyle/>
                    <a:p>
                      <a:r>
                        <a:rPr lang="en-US" sz="2800" dirty="0"/>
                        <a:t>Quality Grade (minimum)</a:t>
                      </a:r>
                    </a:p>
                  </a:txBody>
                  <a:tcPr/>
                </a:tc>
                <a:tc>
                  <a:txBody>
                    <a:bodyPr/>
                    <a:lstStyle/>
                    <a:p>
                      <a:pPr algn="ctr"/>
                      <a:r>
                        <a:rPr lang="en-US" sz="2800" dirty="0"/>
                        <a:t>Choice(-)</a:t>
                      </a:r>
                    </a:p>
                  </a:txBody>
                  <a:tcPr anchor="ctr"/>
                </a:tc>
                <a:tc>
                  <a:txBody>
                    <a:bodyPr/>
                    <a:lstStyle/>
                    <a:p>
                      <a:pPr algn="ctr"/>
                      <a:r>
                        <a:rPr lang="en-US" sz="2800" dirty="0"/>
                        <a:t>Choice</a:t>
                      </a:r>
                    </a:p>
                  </a:txBody>
                  <a:tcPr anchor="ctr"/>
                </a:tc>
                <a:extLst>
                  <a:ext uri="{0D108BD9-81ED-4DB2-BD59-A6C34878D82A}">
                    <a16:rowId xmlns:a16="http://schemas.microsoft.com/office/drawing/2014/main" val="728910371"/>
                  </a:ext>
                </a:extLst>
              </a:tr>
              <a:tr h="370840">
                <a:tc>
                  <a:txBody>
                    <a:bodyPr/>
                    <a:lstStyle/>
                    <a:p>
                      <a:r>
                        <a:rPr lang="en-US" sz="2800" dirty="0"/>
                        <a:t>Yield Grade</a:t>
                      </a:r>
                    </a:p>
                  </a:txBody>
                  <a:tcPr/>
                </a:tc>
                <a:tc>
                  <a:txBody>
                    <a:bodyPr/>
                    <a:lstStyle/>
                    <a:p>
                      <a:pPr algn="ctr"/>
                      <a:r>
                        <a:rPr lang="en-US" sz="2800" dirty="0"/>
                        <a:t>3.99 or less</a:t>
                      </a:r>
                    </a:p>
                  </a:txBody>
                  <a:tcPr anchor="ctr"/>
                </a:tc>
                <a:tc>
                  <a:txBody>
                    <a:bodyPr/>
                    <a:lstStyle/>
                    <a:p>
                      <a:pPr algn="ctr"/>
                      <a:r>
                        <a:rPr lang="en-US" sz="2800" dirty="0"/>
                        <a:t>2.99 or less</a:t>
                      </a:r>
                    </a:p>
                  </a:txBody>
                  <a:tcPr anchor="ctr"/>
                </a:tc>
                <a:extLst>
                  <a:ext uri="{0D108BD9-81ED-4DB2-BD59-A6C34878D82A}">
                    <a16:rowId xmlns:a16="http://schemas.microsoft.com/office/drawing/2014/main" val="1165604866"/>
                  </a:ext>
                </a:extLst>
              </a:tr>
            </a:tbl>
          </a:graphicData>
        </a:graphic>
      </p:graphicFrame>
      <p:sp>
        <p:nvSpPr>
          <p:cNvPr id="6" name="Standards developed by the…"/>
          <p:cNvSpPr txBox="1"/>
          <p:nvPr/>
        </p:nvSpPr>
        <p:spPr>
          <a:xfrm>
            <a:off x="838200" y="4534580"/>
            <a:ext cx="10515600"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a:latin typeface="Arial"/>
                <a:ea typeface="Arial"/>
                <a:cs typeface="Arial"/>
                <a:sym typeface="Arial"/>
              </a:defRPr>
            </a:pPr>
            <a:r>
              <a:rPr sz="2800" dirty="0"/>
              <a:t>Standards developed by the </a:t>
            </a:r>
          </a:p>
          <a:p>
            <a:pPr algn="ctr">
              <a:defRPr>
                <a:latin typeface="Arial"/>
                <a:ea typeface="Arial"/>
                <a:cs typeface="Arial"/>
                <a:sym typeface="Arial"/>
              </a:defRPr>
            </a:pPr>
            <a:r>
              <a:rPr sz="2800" dirty="0"/>
              <a:t>California Beef Cattle Improvement Association</a:t>
            </a:r>
          </a:p>
        </p:txBody>
      </p:sp>
    </p:spTree>
    <p:extLst>
      <p:ext uri="{BB962C8B-B14F-4D97-AF65-F5344CB8AC3E}">
        <p14:creationId xmlns:p14="http://schemas.microsoft.com/office/powerpoint/2010/main" val="3669293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Beef Carcass Awards (finally!)</a:t>
            </a:r>
          </a:p>
        </p:txBody>
      </p:sp>
      <p:sp>
        <p:nvSpPr>
          <p:cNvPr id="3" name="Content Placeholder 2"/>
          <p:cNvSpPr>
            <a:spLocks noGrp="1"/>
          </p:cNvSpPr>
          <p:nvPr>
            <p:ph idx="1"/>
          </p:nvPr>
        </p:nvSpPr>
        <p:spPr/>
        <p:txBody>
          <a:bodyPr>
            <a:normAutofit lnSpcReduction="10000"/>
          </a:bodyPr>
          <a:lstStyle/>
          <a:p>
            <a:r>
              <a:rPr lang="en-US" dirty="0"/>
              <a:t>Each Gold Seal Carcass will receive a certificate and a $100 check from TCA!</a:t>
            </a:r>
          </a:p>
          <a:p>
            <a:r>
              <a:rPr lang="en-US" dirty="0"/>
              <a:t>Each Carcass of Merit recipient will receive a certificate and a $50 check from TCA!</a:t>
            </a:r>
          </a:p>
          <a:p>
            <a:r>
              <a:rPr lang="en-US" b="1" dirty="0"/>
              <a:t>The top 3 carcasses from each fair will receive the actual premium they would have received on the CBCIA grid.</a:t>
            </a:r>
          </a:p>
          <a:p>
            <a:r>
              <a:rPr lang="en-US" b="1" dirty="0"/>
              <a:t>The TOP carcass from each fair will receive a buckle!</a:t>
            </a:r>
          </a:p>
        </p:txBody>
      </p:sp>
    </p:spTree>
    <p:extLst>
      <p:ext uri="{BB962C8B-B14F-4D97-AF65-F5344CB8AC3E}">
        <p14:creationId xmlns:p14="http://schemas.microsoft.com/office/powerpoint/2010/main" val="1692550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66" y="0"/>
            <a:ext cx="10515600" cy="750627"/>
          </a:xfrm>
        </p:spPr>
        <p:txBody>
          <a:bodyPr/>
          <a:lstStyle/>
          <a:p>
            <a:r>
              <a:rPr lang="en-US" dirty="0"/>
              <a:t>2022 Carcass of Merit Winners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7051759"/>
              </p:ext>
            </p:extLst>
          </p:nvPr>
        </p:nvGraphicFramePr>
        <p:xfrm>
          <a:off x="742666" y="750627"/>
          <a:ext cx="10515600" cy="60655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946373327"/>
                    </a:ext>
                  </a:extLst>
                </a:gridCol>
                <a:gridCol w="2628900">
                  <a:extLst>
                    <a:ext uri="{9D8B030D-6E8A-4147-A177-3AD203B41FA5}">
                      <a16:colId xmlns:a16="http://schemas.microsoft.com/office/drawing/2014/main" val="543128199"/>
                    </a:ext>
                  </a:extLst>
                </a:gridCol>
                <a:gridCol w="2628900">
                  <a:extLst>
                    <a:ext uri="{9D8B030D-6E8A-4147-A177-3AD203B41FA5}">
                      <a16:colId xmlns:a16="http://schemas.microsoft.com/office/drawing/2014/main" val="1756562928"/>
                    </a:ext>
                  </a:extLst>
                </a:gridCol>
                <a:gridCol w="2628900">
                  <a:extLst>
                    <a:ext uri="{9D8B030D-6E8A-4147-A177-3AD203B41FA5}">
                      <a16:colId xmlns:a16="http://schemas.microsoft.com/office/drawing/2014/main" val="118708175"/>
                    </a:ext>
                  </a:extLst>
                </a:gridCol>
              </a:tblGrid>
              <a:tr h="274320">
                <a:tc>
                  <a:txBody>
                    <a:bodyPr/>
                    <a:lstStyle/>
                    <a:p>
                      <a:pPr algn="ctr"/>
                      <a:r>
                        <a:rPr lang="en-US" sz="1600" dirty="0"/>
                        <a:t>Placer County Fair</a:t>
                      </a:r>
                    </a:p>
                  </a:txBody>
                  <a:tcPr anchor="ctr"/>
                </a:tc>
                <a:tc gridSpan="2">
                  <a:txBody>
                    <a:bodyPr/>
                    <a:lstStyle/>
                    <a:p>
                      <a:pPr algn="ctr"/>
                      <a:r>
                        <a:rPr lang="en-US" sz="1600" dirty="0"/>
                        <a:t>Nevada County Fair</a:t>
                      </a:r>
                    </a:p>
                  </a:txBody>
                  <a:tcPr anchor="ctr"/>
                </a:tc>
                <a:tc hMerge="1">
                  <a:txBody>
                    <a:bodyPr/>
                    <a:lstStyle/>
                    <a:p>
                      <a:endParaRPr lang="en-US"/>
                    </a:p>
                  </a:txBody>
                  <a:tcPr/>
                </a:tc>
                <a:tc>
                  <a:txBody>
                    <a:bodyPr/>
                    <a:lstStyle/>
                    <a:p>
                      <a:pPr algn="ctr"/>
                      <a:r>
                        <a:rPr lang="en-US" sz="1600" dirty="0"/>
                        <a:t>Gold Country Fair</a:t>
                      </a:r>
                    </a:p>
                  </a:txBody>
                  <a:tcPr anchor="ctr"/>
                </a:tc>
                <a:extLst>
                  <a:ext uri="{0D108BD9-81ED-4DB2-BD59-A6C34878D82A}">
                    <a16:rowId xmlns:a16="http://schemas.microsoft.com/office/drawing/2014/main" val="2174649783"/>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Gerald Andres</a:t>
                      </a:r>
                    </a:p>
                  </a:txBody>
                  <a:tcPr anchor="ctr">
                    <a:lnR w="12700" cap="flat" cmpd="sng" algn="ctr">
                      <a:solidFill>
                        <a:schemeClr val="bg1"/>
                      </a:solidFill>
                      <a:prstDash val="solid"/>
                      <a:round/>
                      <a:headEnd type="none" w="med" len="med"/>
                      <a:tailEnd type="none" w="med" len="med"/>
                    </a:lnR>
                  </a:tcPr>
                </a:tc>
                <a:tc>
                  <a:txBody>
                    <a:bodyPr/>
                    <a:lstStyle/>
                    <a:p>
                      <a:pPr algn="ctr"/>
                      <a:r>
                        <a:rPr lang="en-US" sz="1600" kern="1200" dirty="0">
                          <a:solidFill>
                            <a:schemeClr val="dk1"/>
                          </a:solidFill>
                          <a:latin typeface="+mn-lt"/>
                          <a:ea typeface="+mn-ea"/>
                          <a:cs typeface="+mn-cs"/>
                        </a:rPr>
                        <a:t>Logan Mackey</a:t>
                      </a:r>
                    </a:p>
                  </a:txBody>
                  <a:tcPr anchor="ctr">
                    <a:lnL w="12700" cap="flat" cmpd="sng" algn="ctr">
                      <a:solidFill>
                        <a:schemeClr val="bg1"/>
                      </a:solidFill>
                      <a:prstDash val="solid"/>
                      <a:round/>
                      <a:headEnd type="none" w="med" len="med"/>
                      <a:tailEnd type="none" w="med" len="med"/>
                    </a:lnL>
                  </a:tcPr>
                </a:tc>
                <a:tc>
                  <a:txBody>
                    <a:bodyPr/>
                    <a:lstStyle/>
                    <a:p>
                      <a:pPr algn="ctr"/>
                      <a:r>
                        <a:rPr lang="en-US" dirty="0"/>
                        <a:t>Ava </a:t>
                      </a:r>
                      <a:r>
                        <a:rPr lang="en-US" dirty="0" err="1"/>
                        <a:t>Beidler</a:t>
                      </a:r>
                      <a:endParaRPr lang="en-US" dirty="0"/>
                    </a:p>
                  </a:txBody>
                  <a:tcPr anchor="ctr"/>
                </a:tc>
                <a:extLst>
                  <a:ext uri="{0D108BD9-81ED-4DB2-BD59-A6C34878D82A}">
                    <a16:rowId xmlns:a16="http://schemas.microsoft.com/office/drawing/2014/main" val="2595394842"/>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Preston Andres</a:t>
                      </a:r>
                    </a:p>
                  </a:txBody>
                  <a:tcPr anchor="ctr">
                    <a:lnR w="12700" cap="flat" cmpd="sng" algn="ctr">
                      <a:solidFill>
                        <a:schemeClr val="bg1"/>
                      </a:solidFill>
                      <a:prstDash val="solid"/>
                      <a:round/>
                      <a:headEnd type="none" w="med" len="med"/>
                      <a:tailEnd type="none" w="med" len="med"/>
                    </a:lnR>
                  </a:tcPr>
                </a:tc>
                <a:tc>
                  <a:txBody>
                    <a:bodyPr/>
                    <a:lstStyle/>
                    <a:p>
                      <a:pPr algn="ctr"/>
                      <a:r>
                        <a:rPr lang="en-US" sz="1600" kern="1200" dirty="0">
                          <a:solidFill>
                            <a:schemeClr val="dk1"/>
                          </a:solidFill>
                          <a:latin typeface="+mn-lt"/>
                          <a:ea typeface="+mn-ea"/>
                          <a:cs typeface="+mn-cs"/>
                        </a:rPr>
                        <a:t>Lucas Mackey</a:t>
                      </a:r>
                    </a:p>
                  </a:txBody>
                  <a:tcPr anchor="ctr">
                    <a:lnL w="12700" cap="flat" cmpd="sng" algn="ctr">
                      <a:solidFill>
                        <a:schemeClr val="bg1"/>
                      </a:solidFill>
                      <a:prstDash val="solid"/>
                      <a:round/>
                      <a:headEnd type="none" w="med" len="med"/>
                      <a:tailEnd type="none" w="med" len="med"/>
                    </a:lnL>
                  </a:tcPr>
                </a:tc>
                <a:tc>
                  <a:txBody>
                    <a:bodyPr/>
                    <a:lstStyle/>
                    <a:p>
                      <a:pPr algn="ctr"/>
                      <a:r>
                        <a:rPr lang="en-US" sz="1600" dirty="0"/>
                        <a:t>Macie Gleason</a:t>
                      </a:r>
                    </a:p>
                  </a:txBody>
                  <a:tcPr anchor="ctr"/>
                </a:tc>
                <a:extLst>
                  <a:ext uri="{0D108BD9-81ED-4DB2-BD59-A6C34878D82A}">
                    <a16:rowId xmlns:a16="http://schemas.microsoft.com/office/drawing/2014/main" val="1134138964"/>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Cody Baker</a:t>
                      </a:r>
                    </a:p>
                  </a:txBody>
                  <a:tcPr anchor="ctr">
                    <a:lnR w="12700" cap="flat" cmpd="sng" algn="ctr">
                      <a:solidFill>
                        <a:schemeClr val="bg1"/>
                      </a:solidFill>
                      <a:prstDash val="solid"/>
                      <a:round/>
                      <a:headEnd type="none" w="med" len="med"/>
                      <a:tailEnd type="none" w="med" len="med"/>
                    </a:lnR>
                  </a:tcPr>
                </a:tc>
                <a:tc>
                  <a:txBody>
                    <a:bodyPr/>
                    <a:lstStyle/>
                    <a:p>
                      <a:pPr algn="ctr"/>
                      <a:r>
                        <a:rPr lang="en-US" sz="1600" kern="1200" dirty="0">
                          <a:solidFill>
                            <a:schemeClr val="dk1"/>
                          </a:solidFill>
                          <a:latin typeface="+mn-lt"/>
                          <a:ea typeface="+mn-ea"/>
                          <a:cs typeface="+mn-cs"/>
                        </a:rPr>
                        <a:t>Layla O’Connor</a:t>
                      </a:r>
                    </a:p>
                  </a:txBody>
                  <a:tcPr anchor="ctr">
                    <a:lnL w="12700" cap="flat" cmpd="sng" algn="ctr">
                      <a:solidFill>
                        <a:schemeClr val="bg1"/>
                      </a:solidFill>
                      <a:prstDash val="solid"/>
                      <a:round/>
                      <a:headEnd type="none" w="med" len="med"/>
                      <a:tailEnd type="none" w="med" len="med"/>
                    </a:lnL>
                  </a:tcPr>
                </a:tc>
                <a:tc>
                  <a:txBody>
                    <a:bodyPr/>
                    <a:lstStyle/>
                    <a:p>
                      <a:pPr algn="ctr"/>
                      <a:r>
                        <a:rPr lang="en-US" sz="1600" dirty="0"/>
                        <a:t>William Gleason</a:t>
                      </a:r>
                    </a:p>
                  </a:txBody>
                  <a:tcPr anchor="ctr"/>
                </a:tc>
                <a:extLst>
                  <a:ext uri="{0D108BD9-81ED-4DB2-BD59-A6C34878D82A}">
                    <a16:rowId xmlns:a16="http://schemas.microsoft.com/office/drawing/2014/main" val="4083761249"/>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Mason Block</a:t>
                      </a:r>
                    </a:p>
                  </a:txBody>
                  <a:tcPr anchor="ctr">
                    <a:lnR w="12700" cap="flat" cmpd="sng" algn="ctr">
                      <a:solidFill>
                        <a:schemeClr val="bg1"/>
                      </a:solidFill>
                      <a:prstDash val="solid"/>
                      <a:round/>
                      <a:headEnd type="none" w="med" len="med"/>
                      <a:tailEnd type="none" w="med" len="med"/>
                    </a:lnR>
                  </a:tcPr>
                </a:tc>
                <a:tc>
                  <a:txBody>
                    <a:bodyPr/>
                    <a:lstStyle/>
                    <a:p>
                      <a:pPr algn="ctr"/>
                      <a:r>
                        <a:rPr lang="en-US" sz="1600" kern="1200" dirty="0">
                          <a:solidFill>
                            <a:schemeClr val="dk1"/>
                          </a:solidFill>
                          <a:latin typeface="+mn-lt"/>
                          <a:ea typeface="+mn-ea"/>
                          <a:cs typeface="+mn-cs"/>
                        </a:rPr>
                        <a:t>Lauren Riebe</a:t>
                      </a:r>
                    </a:p>
                  </a:txBody>
                  <a:tcPr anchor="ctr">
                    <a:lnL w="12700" cap="flat" cmpd="sng" algn="ctr">
                      <a:solidFill>
                        <a:schemeClr val="bg1"/>
                      </a:solidFill>
                      <a:prstDash val="solid"/>
                      <a:round/>
                      <a:headEnd type="none" w="med" len="med"/>
                      <a:tailEnd type="none" w="med" len="med"/>
                    </a:lnL>
                  </a:tcPr>
                </a:tc>
                <a:tc>
                  <a:txBody>
                    <a:bodyPr/>
                    <a:lstStyle/>
                    <a:p>
                      <a:pPr algn="ctr"/>
                      <a:r>
                        <a:rPr lang="en-US" sz="1600" dirty="0"/>
                        <a:t>Brayden Lomas</a:t>
                      </a:r>
                    </a:p>
                  </a:txBody>
                  <a:tcPr anchor="ctr"/>
                </a:tc>
                <a:extLst>
                  <a:ext uri="{0D108BD9-81ED-4DB2-BD59-A6C34878D82A}">
                    <a16:rowId xmlns:a16="http://schemas.microsoft.com/office/drawing/2014/main" val="2211007143"/>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Morgan Block</a:t>
                      </a:r>
                    </a:p>
                  </a:txBody>
                  <a:tcPr anchor="ctr">
                    <a:lnR w="12700" cap="flat" cmpd="sng" algn="ctr">
                      <a:solidFill>
                        <a:schemeClr val="bg1"/>
                      </a:solidFill>
                      <a:prstDash val="solid"/>
                      <a:round/>
                      <a:headEnd type="none" w="med" len="med"/>
                      <a:tailEnd type="none" w="med" len="med"/>
                    </a:lnR>
                  </a:tcPr>
                </a:tc>
                <a:tc>
                  <a:txBody>
                    <a:bodyPr/>
                    <a:lstStyle/>
                    <a:p>
                      <a:pPr algn="ctr"/>
                      <a:r>
                        <a:rPr lang="en-US" sz="1600" dirty="0"/>
                        <a:t>Eli Thompson</a:t>
                      </a:r>
                    </a:p>
                  </a:txBody>
                  <a:tcPr anchor="ctr">
                    <a:lnL w="12700" cap="flat" cmpd="sng" algn="ctr">
                      <a:solidFill>
                        <a:schemeClr val="bg1"/>
                      </a:solidFill>
                      <a:prstDash val="solid"/>
                      <a:round/>
                      <a:headEnd type="none" w="med" len="med"/>
                      <a:tailEnd type="none" w="med" len="med"/>
                    </a:lnL>
                  </a:tcPr>
                </a:tc>
                <a:tc>
                  <a:txBody>
                    <a:bodyPr/>
                    <a:lstStyle/>
                    <a:p>
                      <a:pPr algn="ctr"/>
                      <a:r>
                        <a:rPr lang="en-US" sz="1600" dirty="0"/>
                        <a:t>Hannah Vineyard</a:t>
                      </a:r>
                    </a:p>
                  </a:txBody>
                  <a:tcPr anchor="ctr"/>
                </a:tc>
                <a:extLst>
                  <a:ext uri="{0D108BD9-81ED-4DB2-BD59-A6C34878D82A}">
                    <a16:rowId xmlns:a16="http://schemas.microsoft.com/office/drawing/2014/main" val="650563931"/>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Sara Borchert</a:t>
                      </a:r>
                    </a:p>
                  </a:txBody>
                  <a:tcPr anchor="ctr">
                    <a:lnR w="12700" cap="flat" cmpd="sng" algn="ctr">
                      <a:solidFill>
                        <a:schemeClr val="bg1"/>
                      </a:solidFill>
                      <a:prstDash val="solid"/>
                      <a:round/>
                      <a:headEnd type="none" w="med" len="med"/>
                      <a:tailEnd type="none" w="med" len="med"/>
                    </a:lnR>
                  </a:tcPr>
                </a:tc>
                <a:tc>
                  <a:txBody>
                    <a:bodyPr/>
                    <a:lstStyle/>
                    <a:p>
                      <a:pPr algn="ctr"/>
                      <a:r>
                        <a:rPr lang="en-US" sz="1600" dirty="0"/>
                        <a:t>Maddie Thompson</a:t>
                      </a:r>
                    </a:p>
                  </a:txBody>
                  <a:tcPr anchor="ctr">
                    <a:lnL w="12700" cap="flat" cmpd="sng" algn="ctr">
                      <a:solidFill>
                        <a:schemeClr val="bg1"/>
                      </a:solidFill>
                      <a:prstDash val="solid"/>
                      <a:round/>
                      <a:headEnd type="none" w="med" len="med"/>
                      <a:tailEnd type="none" w="med" len="med"/>
                    </a:lnL>
                  </a:tcPr>
                </a:tc>
                <a:tc>
                  <a:txBody>
                    <a:bodyPr/>
                    <a:lstStyle/>
                    <a:p>
                      <a:pPr algn="ctr"/>
                      <a:r>
                        <a:rPr lang="en-US" sz="1600" dirty="0"/>
                        <a:t>Julia </a:t>
                      </a:r>
                      <a:r>
                        <a:rPr lang="en-US" sz="1600" dirty="0" err="1"/>
                        <a:t>Wittinger</a:t>
                      </a:r>
                      <a:endParaRPr lang="en-US" sz="1600" dirty="0"/>
                    </a:p>
                  </a:txBody>
                  <a:tcPr anchor="ctr"/>
                </a:tc>
                <a:extLst>
                  <a:ext uri="{0D108BD9-81ED-4DB2-BD59-A6C34878D82A}">
                    <a16:rowId xmlns:a16="http://schemas.microsoft.com/office/drawing/2014/main" val="3047916352"/>
                  </a:ext>
                </a:extLst>
              </a:tr>
              <a:tr h="274320">
                <a:tc>
                  <a:txBody>
                    <a:bodyPr/>
                    <a:lstStyle/>
                    <a:p>
                      <a:pPr algn="ctr"/>
                      <a:endParaRPr lang="en-US" sz="1600" dirty="0"/>
                    </a:p>
                  </a:txBody>
                  <a:tcPr anchor="ctr"/>
                </a:tc>
                <a:tc>
                  <a:txBody>
                    <a:bodyPr/>
                    <a:lstStyle/>
                    <a:p>
                      <a:pPr algn="ctr"/>
                      <a:r>
                        <a:rPr lang="en-US" sz="1600" kern="1200" dirty="0" err="1">
                          <a:solidFill>
                            <a:schemeClr val="dk1"/>
                          </a:solidFill>
                          <a:latin typeface="+mn-lt"/>
                          <a:ea typeface="+mn-ea"/>
                          <a:cs typeface="+mn-cs"/>
                        </a:rPr>
                        <a:t>Kaizer</a:t>
                      </a:r>
                      <a:r>
                        <a:rPr lang="en-US" sz="1600" kern="1200" dirty="0">
                          <a:solidFill>
                            <a:schemeClr val="dk1"/>
                          </a:solidFill>
                          <a:latin typeface="+mn-lt"/>
                          <a:ea typeface="+mn-ea"/>
                          <a:cs typeface="+mn-cs"/>
                        </a:rPr>
                        <a:t> Chick</a:t>
                      </a:r>
                    </a:p>
                  </a:txBody>
                  <a:tcPr anchor="ctr">
                    <a:lnR w="12700" cap="flat" cmpd="sng" algn="ctr">
                      <a:solidFill>
                        <a:schemeClr val="bg1"/>
                      </a:solidFill>
                      <a:prstDash val="solid"/>
                      <a:round/>
                      <a:headEnd type="none" w="med" len="med"/>
                      <a:tailEnd type="none" w="med" len="med"/>
                    </a:lnR>
                  </a:tcPr>
                </a:tc>
                <a:tc>
                  <a:txBody>
                    <a:bodyPr/>
                    <a:lstStyle/>
                    <a:p>
                      <a:pPr algn="ctr"/>
                      <a:r>
                        <a:rPr lang="en-US" sz="1600" dirty="0"/>
                        <a:t>Emily Whitman</a:t>
                      </a:r>
                    </a:p>
                  </a:txBody>
                  <a:tcPr anchor="ctr">
                    <a:lnL w="12700" cap="flat" cmpd="sng" algn="ctr">
                      <a:solidFill>
                        <a:schemeClr val="bg1"/>
                      </a:solidFill>
                      <a:prstDash val="solid"/>
                      <a:round/>
                      <a:headEnd type="none" w="med" len="med"/>
                      <a:tailEnd type="none" w="med" len="med"/>
                    </a:lnL>
                  </a:tcPr>
                </a:tc>
                <a:tc>
                  <a:txBody>
                    <a:bodyPr/>
                    <a:lstStyle/>
                    <a:p>
                      <a:pPr algn="ctr"/>
                      <a:endParaRPr lang="en-US" sz="1600" dirty="0"/>
                    </a:p>
                  </a:txBody>
                  <a:tcPr anchor="ctr"/>
                </a:tc>
                <a:extLst>
                  <a:ext uri="{0D108BD9-81ED-4DB2-BD59-A6C34878D82A}">
                    <a16:rowId xmlns:a16="http://schemas.microsoft.com/office/drawing/2014/main" val="2714218859"/>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Hailey Clemens</a:t>
                      </a:r>
                    </a:p>
                  </a:txBody>
                  <a:tcPr anchor="ctr">
                    <a:lnR w="12700" cap="flat" cmpd="sng" algn="ctr">
                      <a:solidFill>
                        <a:schemeClr val="bg1"/>
                      </a:solidFill>
                      <a:prstDash val="solid"/>
                      <a:round/>
                      <a:headEnd type="none" w="med" len="med"/>
                      <a:tailEnd type="none" w="med" len="med"/>
                    </a:lnR>
                  </a:tcPr>
                </a:tc>
                <a:tc>
                  <a:txBody>
                    <a:bodyPr/>
                    <a:lstStyle/>
                    <a:p>
                      <a:pPr algn="ctr"/>
                      <a:endParaRPr lang="en-US" sz="1600" dirty="0"/>
                    </a:p>
                  </a:txBody>
                  <a:tcPr anchor="ctr">
                    <a:lnL w="12700" cap="flat" cmpd="sng" algn="ctr">
                      <a:solidFill>
                        <a:schemeClr val="bg1"/>
                      </a:solidFill>
                      <a:prstDash val="solid"/>
                      <a:round/>
                      <a:headEnd type="none" w="med" len="med"/>
                      <a:tailEnd type="none" w="med" len="med"/>
                    </a:lnL>
                  </a:tcPr>
                </a:tc>
                <a:tc>
                  <a:txBody>
                    <a:bodyPr/>
                    <a:lstStyle/>
                    <a:p>
                      <a:pPr algn="ctr"/>
                      <a:endParaRPr lang="en-US" sz="1600" dirty="0"/>
                    </a:p>
                  </a:txBody>
                  <a:tcPr anchor="ctr"/>
                </a:tc>
                <a:extLst>
                  <a:ext uri="{0D108BD9-81ED-4DB2-BD59-A6C34878D82A}">
                    <a16:rowId xmlns:a16="http://schemas.microsoft.com/office/drawing/2014/main" val="4135935591"/>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Peyton </a:t>
                      </a:r>
                      <a:r>
                        <a:rPr lang="en-US" sz="1600" kern="1200" dirty="0" err="1">
                          <a:solidFill>
                            <a:schemeClr val="dk1"/>
                          </a:solidFill>
                          <a:latin typeface="+mn-lt"/>
                          <a:ea typeface="+mn-ea"/>
                          <a:cs typeface="+mn-cs"/>
                        </a:rPr>
                        <a:t>Dorris</a:t>
                      </a:r>
                      <a:endParaRPr lang="en-US" sz="1600" kern="1200" dirty="0">
                        <a:solidFill>
                          <a:schemeClr val="dk1"/>
                        </a:solidFill>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algn="ctr"/>
                      <a:endParaRPr lang="en-US" sz="1600" dirty="0"/>
                    </a:p>
                  </a:txBody>
                  <a:tcPr anchor="ctr">
                    <a:lnL w="12700" cap="flat" cmpd="sng" algn="ctr">
                      <a:solidFill>
                        <a:schemeClr val="bg1"/>
                      </a:solidFill>
                      <a:prstDash val="solid"/>
                      <a:round/>
                      <a:headEnd type="none" w="med" len="med"/>
                      <a:tailEnd type="none" w="med" len="med"/>
                    </a:lnL>
                  </a:tcPr>
                </a:tc>
                <a:tc>
                  <a:txBody>
                    <a:bodyPr/>
                    <a:lstStyle/>
                    <a:p>
                      <a:pPr algn="ctr"/>
                      <a:endParaRPr lang="en-US" sz="1600" dirty="0"/>
                    </a:p>
                  </a:txBody>
                  <a:tcPr anchor="ctr"/>
                </a:tc>
                <a:extLst>
                  <a:ext uri="{0D108BD9-81ED-4DB2-BD59-A6C34878D82A}">
                    <a16:rowId xmlns:a16="http://schemas.microsoft.com/office/drawing/2014/main" val="1524370559"/>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Bennett Fischer</a:t>
                      </a:r>
                    </a:p>
                  </a:txBody>
                  <a:tcPr anchor="ctr">
                    <a:lnR w="12700" cap="flat" cmpd="sng" algn="ctr">
                      <a:solidFill>
                        <a:schemeClr val="bg1"/>
                      </a:solidFill>
                      <a:prstDash val="solid"/>
                      <a:round/>
                      <a:headEnd type="none" w="med" len="med"/>
                      <a:tailEnd type="none" w="med" len="med"/>
                    </a:lnR>
                  </a:tcPr>
                </a:tc>
                <a:tc>
                  <a:txBody>
                    <a:bodyPr/>
                    <a:lstStyle/>
                    <a:p>
                      <a:pPr algn="ctr"/>
                      <a:endParaRPr lang="en-US" sz="1600" dirty="0"/>
                    </a:p>
                  </a:txBody>
                  <a:tcPr anchor="ctr">
                    <a:lnL w="12700" cap="flat" cmpd="sng" algn="ctr">
                      <a:solidFill>
                        <a:schemeClr val="bg1"/>
                      </a:solidFill>
                      <a:prstDash val="solid"/>
                      <a:round/>
                      <a:headEnd type="none" w="med" len="med"/>
                      <a:tailEnd type="none" w="med" len="med"/>
                    </a:lnL>
                  </a:tcPr>
                </a:tc>
                <a:tc>
                  <a:txBody>
                    <a:bodyPr/>
                    <a:lstStyle/>
                    <a:p>
                      <a:pPr algn="ctr"/>
                      <a:endParaRPr lang="en-US" sz="1600" dirty="0"/>
                    </a:p>
                  </a:txBody>
                  <a:tcPr anchor="ctr"/>
                </a:tc>
                <a:extLst>
                  <a:ext uri="{0D108BD9-81ED-4DB2-BD59-A6C34878D82A}">
                    <a16:rowId xmlns:a16="http://schemas.microsoft.com/office/drawing/2014/main" val="893295293"/>
                  </a:ext>
                </a:extLst>
              </a:tr>
              <a:tr h="274320">
                <a:tc>
                  <a:txBody>
                    <a:bodyPr/>
                    <a:lstStyle/>
                    <a:p>
                      <a:pPr algn="ctr"/>
                      <a:endParaRPr lang="en-US" sz="1600" dirty="0"/>
                    </a:p>
                  </a:txBody>
                  <a:tcPr anchor="ctr"/>
                </a:tc>
                <a:tc>
                  <a:txBody>
                    <a:bodyPr/>
                    <a:lstStyle/>
                    <a:p>
                      <a:pPr algn="ctr"/>
                      <a:r>
                        <a:rPr lang="en-US" sz="1600" kern="1200" dirty="0" err="1">
                          <a:solidFill>
                            <a:schemeClr val="dk1"/>
                          </a:solidFill>
                          <a:latin typeface="+mn-lt"/>
                          <a:ea typeface="+mn-ea"/>
                          <a:cs typeface="+mn-cs"/>
                        </a:rPr>
                        <a:t>Marydith</a:t>
                      </a:r>
                      <a:r>
                        <a:rPr lang="en-US" sz="1600" kern="1200" dirty="0">
                          <a:solidFill>
                            <a:schemeClr val="dk1"/>
                          </a:solidFill>
                          <a:latin typeface="+mn-lt"/>
                          <a:ea typeface="+mn-ea"/>
                          <a:cs typeface="+mn-cs"/>
                        </a:rPr>
                        <a:t> Fischer</a:t>
                      </a:r>
                    </a:p>
                  </a:txBody>
                  <a:tcPr anchor="ctr">
                    <a:lnR w="12700" cap="flat" cmpd="sng" algn="ctr">
                      <a:solidFill>
                        <a:schemeClr val="bg1"/>
                      </a:solidFill>
                      <a:prstDash val="solid"/>
                      <a:round/>
                      <a:headEnd type="none" w="med" len="med"/>
                      <a:tailEnd type="none" w="med" len="med"/>
                    </a:lnR>
                  </a:tcPr>
                </a:tc>
                <a:tc>
                  <a:txBody>
                    <a:bodyPr/>
                    <a:lstStyle/>
                    <a:p>
                      <a:pPr algn="ctr"/>
                      <a:endParaRPr lang="en-US" sz="1600" dirty="0"/>
                    </a:p>
                  </a:txBody>
                  <a:tcPr anchor="ctr">
                    <a:lnL w="12700" cap="flat" cmpd="sng" algn="ctr">
                      <a:solidFill>
                        <a:schemeClr val="bg1"/>
                      </a:solidFill>
                      <a:prstDash val="solid"/>
                      <a:round/>
                      <a:headEnd type="none" w="med" len="med"/>
                      <a:tailEnd type="none" w="med" len="med"/>
                    </a:lnL>
                  </a:tcPr>
                </a:tc>
                <a:tc>
                  <a:txBody>
                    <a:bodyPr/>
                    <a:lstStyle/>
                    <a:p>
                      <a:pPr algn="ctr"/>
                      <a:endParaRPr lang="en-US" sz="1600" dirty="0"/>
                    </a:p>
                  </a:txBody>
                  <a:tcPr anchor="ctr"/>
                </a:tc>
                <a:extLst>
                  <a:ext uri="{0D108BD9-81ED-4DB2-BD59-A6C34878D82A}">
                    <a16:rowId xmlns:a16="http://schemas.microsoft.com/office/drawing/2014/main" val="2137511607"/>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Tanner Flaherty</a:t>
                      </a:r>
                    </a:p>
                  </a:txBody>
                  <a:tcPr anchor="ctr">
                    <a:lnR w="12700" cap="flat" cmpd="sng" algn="ctr">
                      <a:solidFill>
                        <a:schemeClr val="bg1"/>
                      </a:solidFill>
                      <a:prstDash val="solid"/>
                      <a:round/>
                      <a:headEnd type="none" w="med" len="med"/>
                      <a:tailEnd type="none" w="med" len="med"/>
                    </a:lnR>
                  </a:tcPr>
                </a:tc>
                <a:tc>
                  <a:txBody>
                    <a:bodyPr/>
                    <a:lstStyle/>
                    <a:p>
                      <a:pPr algn="ctr"/>
                      <a:endParaRPr lang="en-US" sz="1600" dirty="0"/>
                    </a:p>
                  </a:txBody>
                  <a:tcPr anchor="ctr">
                    <a:lnL w="12700" cap="flat" cmpd="sng" algn="ctr">
                      <a:solidFill>
                        <a:schemeClr val="bg1"/>
                      </a:solidFill>
                      <a:prstDash val="solid"/>
                      <a:round/>
                      <a:headEnd type="none" w="med" len="med"/>
                      <a:tailEnd type="none" w="med" len="med"/>
                    </a:lnL>
                  </a:tcPr>
                </a:tc>
                <a:tc>
                  <a:txBody>
                    <a:bodyPr/>
                    <a:lstStyle/>
                    <a:p>
                      <a:pPr algn="ctr"/>
                      <a:endParaRPr lang="en-US" sz="1600" dirty="0"/>
                    </a:p>
                  </a:txBody>
                  <a:tcPr anchor="ctr"/>
                </a:tc>
                <a:extLst>
                  <a:ext uri="{0D108BD9-81ED-4DB2-BD59-A6C34878D82A}">
                    <a16:rowId xmlns:a16="http://schemas.microsoft.com/office/drawing/2014/main" val="3777364260"/>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Molly Fowler</a:t>
                      </a:r>
                    </a:p>
                  </a:txBody>
                  <a:tcPr anchor="ctr">
                    <a:lnR w="12700" cap="flat" cmpd="sng" algn="ctr">
                      <a:solidFill>
                        <a:schemeClr val="bg1"/>
                      </a:solidFill>
                      <a:prstDash val="solid"/>
                      <a:round/>
                      <a:headEnd type="none" w="med" len="med"/>
                      <a:tailEnd type="none" w="med" len="med"/>
                    </a:lnR>
                  </a:tcPr>
                </a:tc>
                <a:tc>
                  <a:txBody>
                    <a:bodyPr/>
                    <a:lstStyle/>
                    <a:p>
                      <a:pPr algn="ctr"/>
                      <a:endParaRPr lang="en-US" sz="1600" dirty="0"/>
                    </a:p>
                  </a:txBody>
                  <a:tcPr anchor="ctr">
                    <a:lnL w="12700" cap="flat" cmpd="sng" algn="ctr">
                      <a:solidFill>
                        <a:schemeClr val="bg1"/>
                      </a:solidFill>
                      <a:prstDash val="solid"/>
                      <a:round/>
                      <a:headEnd type="none" w="med" len="med"/>
                      <a:tailEnd type="none" w="med" len="med"/>
                    </a:lnL>
                  </a:tcPr>
                </a:tc>
                <a:tc>
                  <a:txBody>
                    <a:bodyPr/>
                    <a:lstStyle/>
                    <a:p>
                      <a:pPr algn="ctr"/>
                      <a:endParaRPr lang="en-US" sz="1600" dirty="0"/>
                    </a:p>
                  </a:txBody>
                  <a:tcPr anchor="ctr"/>
                </a:tc>
                <a:extLst>
                  <a:ext uri="{0D108BD9-81ED-4DB2-BD59-A6C34878D82A}">
                    <a16:rowId xmlns:a16="http://schemas.microsoft.com/office/drawing/2014/main" val="1117043374"/>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Morgan Fowler</a:t>
                      </a:r>
                    </a:p>
                  </a:txBody>
                  <a:tcPr anchor="ctr">
                    <a:lnR w="12700" cap="flat" cmpd="sng" algn="ctr">
                      <a:solidFill>
                        <a:schemeClr val="bg1"/>
                      </a:solidFill>
                      <a:prstDash val="solid"/>
                      <a:round/>
                      <a:headEnd type="none" w="med" len="med"/>
                      <a:tailEnd type="none" w="med" len="med"/>
                    </a:lnR>
                  </a:tcPr>
                </a:tc>
                <a:tc>
                  <a:txBody>
                    <a:bodyPr/>
                    <a:lstStyle/>
                    <a:p>
                      <a:pPr algn="ctr"/>
                      <a:endParaRPr lang="en-US" sz="1600" dirty="0"/>
                    </a:p>
                  </a:txBody>
                  <a:tcPr anchor="ctr">
                    <a:lnL w="12700" cap="flat" cmpd="sng" algn="ctr">
                      <a:solidFill>
                        <a:schemeClr val="bg1"/>
                      </a:solidFill>
                      <a:prstDash val="solid"/>
                      <a:round/>
                      <a:headEnd type="none" w="med" len="med"/>
                      <a:tailEnd type="none" w="med" len="med"/>
                    </a:lnL>
                  </a:tcPr>
                </a:tc>
                <a:tc>
                  <a:txBody>
                    <a:bodyPr/>
                    <a:lstStyle/>
                    <a:p>
                      <a:pPr algn="ctr"/>
                      <a:endParaRPr lang="en-US" sz="1600" dirty="0"/>
                    </a:p>
                  </a:txBody>
                  <a:tcPr anchor="ctr"/>
                </a:tc>
                <a:extLst>
                  <a:ext uri="{0D108BD9-81ED-4DB2-BD59-A6C34878D82A}">
                    <a16:rowId xmlns:a16="http://schemas.microsoft.com/office/drawing/2014/main" val="4073166523"/>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Dakota Graham</a:t>
                      </a:r>
                    </a:p>
                  </a:txBody>
                  <a:tcPr anchor="ctr">
                    <a:lnR w="12700" cap="flat" cmpd="sng" algn="ctr">
                      <a:solidFill>
                        <a:schemeClr val="bg1"/>
                      </a:solidFill>
                      <a:prstDash val="solid"/>
                      <a:round/>
                      <a:headEnd type="none" w="med" len="med"/>
                      <a:tailEnd type="none" w="med" len="med"/>
                    </a:lnR>
                  </a:tcPr>
                </a:tc>
                <a:tc>
                  <a:txBody>
                    <a:bodyPr/>
                    <a:lstStyle/>
                    <a:p>
                      <a:pPr algn="ctr"/>
                      <a:endParaRPr lang="en-US" sz="1600" dirty="0"/>
                    </a:p>
                  </a:txBody>
                  <a:tcPr anchor="ctr">
                    <a:lnL w="12700" cap="flat" cmpd="sng" algn="ctr">
                      <a:solidFill>
                        <a:schemeClr val="bg1"/>
                      </a:solidFill>
                      <a:prstDash val="solid"/>
                      <a:round/>
                      <a:headEnd type="none" w="med" len="med"/>
                      <a:tailEnd type="none" w="med" len="med"/>
                    </a:lnL>
                  </a:tcPr>
                </a:tc>
                <a:tc>
                  <a:txBody>
                    <a:bodyPr/>
                    <a:lstStyle/>
                    <a:p>
                      <a:pPr algn="ctr"/>
                      <a:endParaRPr lang="en-US" sz="1600" dirty="0"/>
                    </a:p>
                  </a:txBody>
                  <a:tcPr anchor="ctr"/>
                </a:tc>
                <a:extLst>
                  <a:ext uri="{0D108BD9-81ED-4DB2-BD59-A6C34878D82A}">
                    <a16:rowId xmlns:a16="http://schemas.microsoft.com/office/drawing/2014/main" val="1016307561"/>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Russell Hansen</a:t>
                      </a:r>
                    </a:p>
                  </a:txBody>
                  <a:tcPr anchor="ctr">
                    <a:lnR w="12700" cap="flat" cmpd="sng" algn="ctr">
                      <a:solidFill>
                        <a:schemeClr val="bg1"/>
                      </a:solidFill>
                      <a:prstDash val="solid"/>
                      <a:round/>
                      <a:headEnd type="none" w="med" len="med"/>
                      <a:tailEnd type="none" w="med" len="med"/>
                    </a:lnR>
                  </a:tcPr>
                </a:tc>
                <a:tc>
                  <a:txBody>
                    <a:bodyPr/>
                    <a:lstStyle/>
                    <a:p>
                      <a:pPr algn="ctr"/>
                      <a:endParaRPr lang="en-US" sz="1600" dirty="0"/>
                    </a:p>
                  </a:txBody>
                  <a:tcPr anchor="ctr">
                    <a:lnL w="12700" cap="flat" cmpd="sng" algn="ctr">
                      <a:solidFill>
                        <a:schemeClr val="bg1"/>
                      </a:solidFill>
                      <a:prstDash val="solid"/>
                      <a:round/>
                      <a:headEnd type="none" w="med" len="med"/>
                      <a:tailEnd type="none" w="med" len="med"/>
                    </a:lnL>
                  </a:tcPr>
                </a:tc>
                <a:tc>
                  <a:txBody>
                    <a:bodyPr/>
                    <a:lstStyle/>
                    <a:p>
                      <a:pPr algn="ctr"/>
                      <a:endParaRPr lang="en-US" sz="1600" dirty="0"/>
                    </a:p>
                  </a:txBody>
                  <a:tcPr anchor="ctr"/>
                </a:tc>
                <a:extLst>
                  <a:ext uri="{0D108BD9-81ED-4DB2-BD59-A6C34878D82A}">
                    <a16:rowId xmlns:a16="http://schemas.microsoft.com/office/drawing/2014/main" val="2715729579"/>
                  </a:ext>
                </a:extLst>
              </a:tr>
              <a:tr h="274320">
                <a:tc>
                  <a:txBody>
                    <a:bodyPr/>
                    <a:lstStyle/>
                    <a:p>
                      <a:pPr algn="ctr"/>
                      <a:endParaRPr lang="en-US" sz="1600" dirty="0"/>
                    </a:p>
                  </a:txBody>
                  <a:tcPr anchor="ctr"/>
                </a:tc>
                <a:tc>
                  <a:txBody>
                    <a:bodyPr/>
                    <a:lstStyle/>
                    <a:p>
                      <a:pPr algn="ctr"/>
                      <a:r>
                        <a:rPr lang="en-US" sz="1600" kern="1200" dirty="0">
                          <a:solidFill>
                            <a:schemeClr val="dk1"/>
                          </a:solidFill>
                          <a:latin typeface="+mn-lt"/>
                          <a:ea typeface="+mn-ea"/>
                          <a:cs typeface="+mn-cs"/>
                        </a:rPr>
                        <a:t>Jackson Harris</a:t>
                      </a:r>
                    </a:p>
                  </a:txBody>
                  <a:tcPr anchor="ctr">
                    <a:lnR w="12700" cap="flat" cmpd="sng" algn="ctr">
                      <a:solidFill>
                        <a:schemeClr val="bg1"/>
                      </a:solidFill>
                      <a:prstDash val="solid"/>
                      <a:round/>
                      <a:headEnd type="none" w="med" len="med"/>
                      <a:tailEnd type="none" w="med" len="med"/>
                    </a:lnR>
                  </a:tcPr>
                </a:tc>
                <a:tc>
                  <a:txBody>
                    <a:bodyPr/>
                    <a:lstStyle/>
                    <a:p>
                      <a:pPr algn="ctr"/>
                      <a:endParaRPr lang="en-US" sz="1600" dirty="0"/>
                    </a:p>
                  </a:txBody>
                  <a:tcPr anchor="ctr">
                    <a:lnL w="12700" cap="flat" cmpd="sng" algn="ctr">
                      <a:solidFill>
                        <a:schemeClr val="bg1"/>
                      </a:solidFill>
                      <a:prstDash val="solid"/>
                      <a:round/>
                      <a:headEnd type="none" w="med" len="med"/>
                      <a:tailEnd type="none" w="med" len="med"/>
                    </a:lnL>
                  </a:tcPr>
                </a:tc>
                <a:tc>
                  <a:txBody>
                    <a:bodyPr/>
                    <a:lstStyle/>
                    <a:p>
                      <a:pPr algn="ctr"/>
                      <a:endParaRPr lang="en-US" sz="1600" dirty="0"/>
                    </a:p>
                  </a:txBody>
                  <a:tcPr anchor="ctr"/>
                </a:tc>
                <a:extLst>
                  <a:ext uri="{0D108BD9-81ED-4DB2-BD59-A6C34878D82A}">
                    <a16:rowId xmlns:a16="http://schemas.microsoft.com/office/drawing/2014/main" val="1665422616"/>
                  </a:ext>
                </a:extLst>
              </a:tr>
            </a:tbl>
          </a:graphicData>
        </a:graphic>
      </p:graphicFrame>
    </p:spTree>
    <p:extLst>
      <p:ext uri="{BB962C8B-B14F-4D97-AF65-F5344CB8AC3E}">
        <p14:creationId xmlns:p14="http://schemas.microsoft.com/office/powerpoint/2010/main" val="333061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Beef Carcass Contest Criteria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2843541"/>
              </p:ext>
            </p:extLst>
          </p:nvPr>
        </p:nvGraphicFramePr>
        <p:xfrm>
          <a:off x="838200" y="1825625"/>
          <a:ext cx="10515601" cy="2072640"/>
        </p:xfrm>
        <a:graphic>
          <a:graphicData uri="http://schemas.openxmlformats.org/drawingml/2006/table">
            <a:tbl>
              <a:tblPr firstRow="1" bandRow="1">
                <a:tableStyleId>{7DF18680-E054-41AD-8BC1-D1AEF772440D}</a:tableStyleId>
              </a:tblPr>
              <a:tblGrid>
                <a:gridCol w="4082143">
                  <a:extLst>
                    <a:ext uri="{9D8B030D-6E8A-4147-A177-3AD203B41FA5}">
                      <a16:colId xmlns:a16="http://schemas.microsoft.com/office/drawing/2014/main" val="2060293834"/>
                    </a:ext>
                  </a:extLst>
                </a:gridCol>
                <a:gridCol w="3216729">
                  <a:extLst>
                    <a:ext uri="{9D8B030D-6E8A-4147-A177-3AD203B41FA5}">
                      <a16:colId xmlns:a16="http://schemas.microsoft.com/office/drawing/2014/main" val="845634005"/>
                    </a:ext>
                  </a:extLst>
                </a:gridCol>
                <a:gridCol w="3216729">
                  <a:extLst>
                    <a:ext uri="{9D8B030D-6E8A-4147-A177-3AD203B41FA5}">
                      <a16:colId xmlns:a16="http://schemas.microsoft.com/office/drawing/2014/main" val="315198157"/>
                    </a:ext>
                  </a:extLst>
                </a:gridCol>
              </a:tblGrid>
              <a:tr h="370840">
                <a:tc>
                  <a:txBody>
                    <a:bodyPr/>
                    <a:lstStyle/>
                    <a:p>
                      <a:endParaRPr lang="en-US" sz="2800" dirty="0"/>
                    </a:p>
                  </a:txBody>
                  <a:tcPr/>
                </a:tc>
                <a:tc>
                  <a:txBody>
                    <a:bodyPr/>
                    <a:lstStyle/>
                    <a:p>
                      <a:pPr algn="ctr"/>
                      <a:r>
                        <a:rPr lang="en-US" sz="2800" dirty="0"/>
                        <a:t>Carcass of Merit</a:t>
                      </a:r>
                    </a:p>
                  </a:txBody>
                  <a:tcPr anchor="ctr"/>
                </a:tc>
                <a:tc>
                  <a:txBody>
                    <a:bodyPr/>
                    <a:lstStyle/>
                    <a:p>
                      <a:pPr algn="ctr"/>
                      <a:r>
                        <a:rPr lang="en-US" sz="2800" dirty="0"/>
                        <a:t>Gold Seal</a:t>
                      </a:r>
                    </a:p>
                  </a:txBody>
                  <a:tcPr anchor="ctr"/>
                </a:tc>
                <a:extLst>
                  <a:ext uri="{0D108BD9-81ED-4DB2-BD59-A6C34878D82A}">
                    <a16:rowId xmlns:a16="http://schemas.microsoft.com/office/drawing/2014/main" val="892099112"/>
                  </a:ext>
                </a:extLst>
              </a:tr>
              <a:tr h="370840">
                <a:tc>
                  <a:txBody>
                    <a:bodyPr/>
                    <a:lstStyle/>
                    <a:p>
                      <a:r>
                        <a:rPr lang="en-US" sz="2800" dirty="0"/>
                        <a:t>Hot</a:t>
                      </a:r>
                      <a:r>
                        <a:rPr lang="en-US" sz="2800" baseline="0" dirty="0"/>
                        <a:t> Carcass Weight (</a:t>
                      </a:r>
                      <a:r>
                        <a:rPr lang="en-US" sz="2800" baseline="0" dirty="0" err="1"/>
                        <a:t>lbs</a:t>
                      </a:r>
                      <a:r>
                        <a:rPr lang="en-US" sz="2800" baseline="0" dirty="0"/>
                        <a:t>)</a:t>
                      </a:r>
                      <a:endParaRPr lang="en-US" sz="2800" dirty="0"/>
                    </a:p>
                  </a:txBody>
                  <a:tcPr/>
                </a:tc>
                <a:tc>
                  <a:txBody>
                    <a:bodyPr/>
                    <a:lstStyle/>
                    <a:p>
                      <a:pPr algn="ctr"/>
                      <a:r>
                        <a:rPr lang="en-US" sz="2800" dirty="0"/>
                        <a:t>600-1000 </a:t>
                      </a:r>
                      <a:r>
                        <a:rPr lang="en-US" sz="2800" dirty="0" err="1"/>
                        <a:t>lbs</a:t>
                      </a:r>
                      <a:endParaRPr lang="en-US" sz="2800" dirty="0"/>
                    </a:p>
                  </a:txBody>
                  <a:tcPr anchor="ctr"/>
                </a:tc>
                <a:tc>
                  <a:txBody>
                    <a:bodyPr/>
                    <a:lstStyle/>
                    <a:p>
                      <a:pPr algn="ctr"/>
                      <a:r>
                        <a:rPr lang="en-US" sz="2800" dirty="0"/>
                        <a:t>650-900 </a:t>
                      </a:r>
                      <a:r>
                        <a:rPr lang="en-US" sz="2800" dirty="0" err="1"/>
                        <a:t>lbs</a:t>
                      </a:r>
                      <a:endParaRPr lang="en-US" sz="2800" dirty="0"/>
                    </a:p>
                  </a:txBody>
                  <a:tcPr anchor="ctr"/>
                </a:tc>
                <a:extLst>
                  <a:ext uri="{0D108BD9-81ED-4DB2-BD59-A6C34878D82A}">
                    <a16:rowId xmlns:a16="http://schemas.microsoft.com/office/drawing/2014/main" val="2787267203"/>
                  </a:ext>
                </a:extLst>
              </a:tr>
              <a:tr h="370840">
                <a:tc>
                  <a:txBody>
                    <a:bodyPr/>
                    <a:lstStyle/>
                    <a:p>
                      <a:r>
                        <a:rPr lang="en-US" sz="2800" dirty="0"/>
                        <a:t>Quality Grade (minimum)</a:t>
                      </a:r>
                    </a:p>
                  </a:txBody>
                  <a:tcPr/>
                </a:tc>
                <a:tc>
                  <a:txBody>
                    <a:bodyPr/>
                    <a:lstStyle/>
                    <a:p>
                      <a:pPr algn="ctr"/>
                      <a:r>
                        <a:rPr lang="en-US" sz="2800" dirty="0"/>
                        <a:t>Choice(-)</a:t>
                      </a:r>
                    </a:p>
                  </a:txBody>
                  <a:tcPr anchor="ctr"/>
                </a:tc>
                <a:tc>
                  <a:txBody>
                    <a:bodyPr/>
                    <a:lstStyle/>
                    <a:p>
                      <a:pPr algn="ctr"/>
                      <a:r>
                        <a:rPr lang="en-US" sz="2800" dirty="0"/>
                        <a:t>Choice</a:t>
                      </a:r>
                    </a:p>
                  </a:txBody>
                  <a:tcPr anchor="ctr"/>
                </a:tc>
                <a:extLst>
                  <a:ext uri="{0D108BD9-81ED-4DB2-BD59-A6C34878D82A}">
                    <a16:rowId xmlns:a16="http://schemas.microsoft.com/office/drawing/2014/main" val="728910371"/>
                  </a:ext>
                </a:extLst>
              </a:tr>
              <a:tr h="370840">
                <a:tc>
                  <a:txBody>
                    <a:bodyPr/>
                    <a:lstStyle/>
                    <a:p>
                      <a:r>
                        <a:rPr lang="en-US" sz="2800" dirty="0"/>
                        <a:t>Yield Grade</a:t>
                      </a:r>
                    </a:p>
                  </a:txBody>
                  <a:tcPr/>
                </a:tc>
                <a:tc>
                  <a:txBody>
                    <a:bodyPr/>
                    <a:lstStyle/>
                    <a:p>
                      <a:pPr algn="ctr"/>
                      <a:r>
                        <a:rPr lang="en-US" sz="2800" dirty="0"/>
                        <a:t>3.99 or less</a:t>
                      </a:r>
                    </a:p>
                  </a:txBody>
                  <a:tcPr anchor="ctr"/>
                </a:tc>
                <a:tc>
                  <a:txBody>
                    <a:bodyPr/>
                    <a:lstStyle/>
                    <a:p>
                      <a:pPr algn="ctr"/>
                      <a:r>
                        <a:rPr lang="en-US" sz="2800" dirty="0"/>
                        <a:t>2.99 or less</a:t>
                      </a:r>
                    </a:p>
                  </a:txBody>
                  <a:tcPr anchor="ctr"/>
                </a:tc>
                <a:extLst>
                  <a:ext uri="{0D108BD9-81ED-4DB2-BD59-A6C34878D82A}">
                    <a16:rowId xmlns:a16="http://schemas.microsoft.com/office/drawing/2014/main" val="1165604866"/>
                  </a:ext>
                </a:extLst>
              </a:tr>
            </a:tbl>
          </a:graphicData>
        </a:graphic>
      </p:graphicFrame>
      <p:sp>
        <p:nvSpPr>
          <p:cNvPr id="6" name="Standards developed by the…"/>
          <p:cNvSpPr txBox="1"/>
          <p:nvPr/>
        </p:nvSpPr>
        <p:spPr>
          <a:xfrm>
            <a:off x="838200" y="4534580"/>
            <a:ext cx="10515600"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a:latin typeface="Arial"/>
                <a:ea typeface="Arial"/>
                <a:cs typeface="Arial"/>
                <a:sym typeface="Arial"/>
              </a:defRPr>
            </a:pPr>
            <a:r>
              <a:rPr sz="2800" dirty="0"/>
              <a:t>Standards developed by the </a:t>
            </a:r>
          </a:p>
          <a:p>
            <a:pPr algn="ctr">
              <a:defRPr>
                <a:latin typeface="Arial"/>
                <a:ea typeface="Arial"/>
                <a:cs typeface="Arial"/>
                <a:sym typeface="Arial"/>
              </a:defRPr>
            </a:pPr>
            <a:r>
              <a:rPr sz="2800" dirty="0"/>
              <a:t>California Beef Cattle Improvement Association</a:t>
            </a:r>
          </a:p>
        </p:txBody>
      </p:sp>
    </p:spTree>
    <p:extLst>
      <p:ext uri="{BB962C8B-B14F-4D97-AF65-F5344CB8AC3E}">
        <p14:creationId xmlns:p14="http://schemas.microsoft.com/office/powerpoint/2010/main" val="3506563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66" y="0"/>
            <a:ext cx="10515600" cy="750627"/>
          </a:xfrm>
        </p:spPr>
        <p:txBody>
          <a:bodyPr/>
          <a:lstStyle/>
          <a:p>
            <a:r>
              <a:rPr lang="en-US" dirty="0"/>
              <a:t>2022 Gold Seal Winners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8849079"/>
              </p:ext>
            </p:extLst>
          </p:nvPr>
        </p:nvGraphicFramePr>
        <p:xfrm>
          <a:off x="742666" y="750627"/>
          <a:ext cx="10515600" cy="36880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946373327"/>
                    </a:ext>
                  </a:extLst>
                </a:gridCol>
                <a:gridCol w="3505200">
                  <a:extLst>
                    <a:ext uri="{9D8B030D-6E8A-4147-A177-3AD203B41FA5}">
                      <a16:colId xmlns:a16="http://schemas.microsoft.com/office/drawing/2014/main" val="543128199"/>
                    </a:ext>
                  </a:extLst>
                </a:gridCol>
                <a:gridCol w="3505200">
                  <a:extLst>
                    <a:ext uri="{9D8B030D-6E8A-4147-A177-3AD203B41FA5}">
                      <a16:colId xmlns:a16="http://schemas.microsoft.com/office/drawing/2014/main" val="118708175"/>
                    </a:ext>
                  </a:extLst>
                </a:gridCol>
              </a:tblGrid>
              <a:tr h="274320">
                <a:tc>
                  <a:txBody>
                    <a:bodyPr/>
                    <a:lstStyle/>
                    <a:p>
                      <a:pPr algn="ctr"/>
                      <a:r>
                        <a:rPr lang="en-US" sz="1600" dirty="0"/>
                        <a:t>Placer County Fair</a:t>
                      </a:r>
                    </a:p>
                  </a:txBody>
                  <a:tcPr anchor="ctr"/>
                </a:tc>
                <a:tc>
                  <a:txBody>
                    <a:bodyPr/>
                    <a:lstStyle/>
                    <a:p>
                      <a:pPr algn="ctr"/>
                      <a:r>
                        <a:rPr lang="en-US" sz="1600" dirty="0"/>
                        <a:t>Nevada County Fair</a:t>
                      </a:r>
                    </a:p>
                  </a:txBody>
                  <a:tcPr anchor="ctr"/>
                </a:tc>
                <a:tc>
                  <a:txBody>
                    <a:bodyPr/>
                    <a:lstStyle/>
                    <a:p>
                      <a:pPr algn="ctr"/>
                      <a:r>
                        <a:rPr lang="en-US" sz="1600" dirty="0"/>
                        <a:t>Gold Country Fair</a:t>
                      </a:r>
                    </a:p>
                  </a:txBody>
                  <a:tcPr anchor="ctr"/>
                </a:tc>
                <a:extLst>
                  <a:ext uri="{0D108BD9-81ED-4DB2-BD59-A6C34878D82A}">
                    <a16:rowId xmlns:a16="http://schemas.microsoft.com/office/drawing/2014/main" val="2174649783"/>
                  </a:ext>
                </a:extLst>
              </a:tr>
              <a:tr h="274320">
                <a:tc>
                  <a:txBody>
                    <a:bodyPr/>
                    <a:lstStyle/>
                    <a:p>
                      <a:pPr algn="ctr"/>
                      <a:endParaRPr lang="en-US" sz="1600" dirty="0"/>
                    </a:p>
                  </a:txBody>
                  <a:tcPr anchor="ctr"/>
                </a:tc>
                <a:tc>
                  <a:txBody>
                    <a:bodyPr/>
                    <a:lstStyle/>
                    <a:p>
                      <a:pPr algn="ctr"/>
                      <a:r>
                        <a:rPr lang="en-US" sz="1600" dirty="0"/>
                        <a:t>Hailey Bannister</a:t>
                      </a:r>
                    </a:p>
                  </a:txBody>
                  <a:tcPr anchor="ctr"/>
                </a:tc>
                <a:tc>
                  <a:txBody>
                    <a:bodyPr/>
                    <a:lstStyle/>
                    <a:p>
                      <a:pPr algn="ctr"/>
                      <a:r>
                        <a:rPr lang="en-US" sz="1600" dirty="0"/>
                        <a:t>Ryder Hartley</a:t>
                      </a:r>
                    </a:p>
                  </a:txBody>
                  <a:tcPr anchor="ctr"/>
                </a:tc>
                <a:extLst>
                  <a:ext uri="{0D108BD9-81ED-4DB2-BD59-A6C34878D82A}">
                    <a16:rowId xmlns:a16="http://schemas.microsoft.com/office/drawing/2014/main" val="2595394842"/>
                  </a:ext>
                </a:extLst>
              </a:tr>
              <a:tr h="274320">
                <a:tc>
                  <a:txBody>
                    <a:bodyPr/>
                    <a:lstStyle/>
                    <a:p>
                      <a:pPr algn="ctr"/>
                      <a:endParaRPr lang="en-US" sz="1600" dirty="0"/>
                    </a:p>
                  </a:txBody>
                  <a:tcPr anchor="ctr"/>
                </a:tc>
                <a:tc>
                  <a:txBody>
                    <a:bodyPr/>
                    <a:lstStyle/>
                    <a:p>
                      <a:pPr algn="ctr"/>
                      <a:r>
                        <a:rPr lang="en-US" sz="1600" dirty="0"/>
                        <a:t>Samantha Flaherty</a:t>
                      </a:r>
                    </a:p>
                  </a:txBody>
                  <a:tcPr anchor="ctr"/>
                </a:tc>
                <a:tc>
                  <a:txBody>
                    <a:bodyPr/>
                    <a:lstStyle/>
                    <a:p>
                      <a:pPr algn="ctr"/>
                      <a:r>
                        <a:rPr lang="en-US" sz="1600" dirty="0"/>
                        <a:t>Mathew Marino</a:t>
                      </a:r>
                    </a:p>
                  </a:txBody>
                  <a:tcPr anchor="ctr"/>
                </a:tc>
                <a:extLst>
                  <a:ext uri="{0D108BD9-81ED-4DB2-BD59-A6C34878D82A}">
                    <a16:rowId xmlns:a16="http://schemas.microsoft.com/office/drawing/2014/main" val="1134138964"/>
                  </a:ext>
                </a:extLst>
              </a:tr>
              <a:tr h="274320">
                <a:tc>
                  <a:txBody>
                    <a:bodyPr/>
                    <a:lstStyle/>
                    <a:p>
                      <a:pPr algn="ctr"/>
                      <a:endParaRPr lang="en-US" sz="1600" dirty="0"/>
                    </a:p>
                  </a:txBody>
                  <a:tcPr anchor="ctr"/>
                </a:tc>
                <a:tc>
                  <a:txBody>
                    <a:bodyPr/>
                    <a:lstStyle/>
                    <a:p>
                      <a:pPr algn="ctr"/>
                      <a:r>
                        <a:rPr lang="en-US" sz="1600" dirty="0"/>
                        <a:t>Savannah Hansen</a:t>
                      </a:r>
                    </a:p>
                  </a:txBody>
                  <a:tcPr anchor="ctr"/>
                </a:tc>
                <a:tc>
                  <a:txBody>
                    <a:bodyPr/>
                    <a:lstStyle/>
                    <a:p>
                      <a:pPr algn="ctr"/>
                      <a:r>
                        <a:rPr lang="en-US" sz="1600" dirty="0"/>
                        <a:t>Emilee Miller</a:t>
                      </a:r>
                    </a:p>
                  </a:txBody>
                  <a:tcPr anchor="ctr"/>
                </a:tc>
                <a:extLst>
                  <a:ext uri="{0D108BD9-81ED-4DB2-BD59-A6C34878D82A}">
                    <a16:rowId xmlns:a16="http://schemas.microsoft.com/office/drawing/2014/main" val="4083761249"/>
                  </a:ext>
                </a:extLst>
              </a:tr>
              <a:tr h="274320">
                <a:tc>
                  <a:txBody>
                    <a:bodyPr/>
                    <a:lstStyle/>
                    <a:p>
                      <a:pPr algn="ctr"/>
                      <a:endParaRPr lang="en-US" sz="1600" dirty="0"/>
                    </a:p>
                  </a:txBody>
                  <a:tcPr anchor="ctr"/>
                </a:tc>
                <a:tc>
                  <a:txBody>
                    <a:bodyPr/>
                    <a:lstStyle/>
                    <a:p>
                      <a:pPr algn="ctr"/>
                      <a:r>
                        <a:rPr lang="en-US" sz="1600" dirty="0"/>
                        <a:t>Leah Helm</a:t>
                      </a:r>
                    </a:p>
                  </a:txBody>
                  <a:tcPr anchor="ctr"/>
                </a:tc>
                <a:tc>
                  <a:txBody>
                    <a:bodyPr/>
                    <a:lstStyle/>
                    <a:p>
                      <a:pPr algn="ctr"/>
                      <a:r>
                        <a:rPr lang="en-US" sz="1600" dirty="0"/>
                        <a:t>Lauren </a:t>
                      </a:r>
                      <a:r>
                        <a:rPr lang="en-US" sz="1600" dirty="0" err="1"/>
                        <a:t>Pineschi</a:t>
                      </a:r>
                      <a:endParaRPr lang="en-US" sz="1600" dirty="0"/>
                    </a:p>
                  </a:txBody>
                  <a:tcPr anchor="ctr"/>
                </a:tc>
                <a:extLst>
                  <a:ext uri="{0D108BD9-81ED-4DB2-BD59-A6C34878D82A}">
                    <a16:rowId xmlns:a16="http://schemas.microsoft.com/office/drawing/2014/main" val="2211007143"/>
                  </a:ext>
                </a:extLst>
              </a:tr>
              <a:tr h="274320">
                <a:tc>
                  <a:txBody>
                    <a:bodyPr/>
                    <a:lstStyle/>
                    <a:p>
                      <a:pPr algn="ctr"/>
                      <a:endParaRPr lang="en-US" sz="1600" dirty="0"/>
                    </a:p>
                  </a:txBody>
                  <a:tcPr anchor="ctr"/>
                </a:tc>
                <a:tc>
                  <a:txBody>
                    <a:bodyPr/>
                    <a:lstStyle/>
                    <a:p>
                      <a:pPr algn="ctr"/>
                      <a:r>
                        <a:rPr lang="en-US" sz="1600" dirty="0"/>
                        <a:t>Clara Lawless</a:t>
                      </a:r>
                    </a:p>
                  </a:txBody>
                  <a:tcPr anchor="ctr"/>
                </a:tc>
                <a:tc>
                  <a:txBody>
                    <a:bodyPr/>
                    <a:lstStyle/>
                    <a:p>
                      <a:pPr algn="ctr"/>
                      <a:endParaRPr lang="en-US" sz="1600" dirty="0"/>
                    </a:p>
                  </a:txBody>
                  <a:tcPr anchor="ctr"/>
                </a:tc>
                <a:extLst>
                  <a:ext uri="{0D108BD9-81ED-4DB2-BD59-A6C34878D82A}">
                    <a16:rowId xmlns:a16="http://schemas.microsoft.com/office/drawing/2014/main" val="650563931"/>
                  </a:ext>
                </a:extLst>
              </a:tr>
              <a:tr h="274320">
                <a:tc>
                  <a:txBody>
                    <a:bodyPr/>
                    <a:lstStyle/>
                    <a:p>
                      <a:pPr algn="ctr"/>
                      <a:endParaRPr lang="en-US" sz="1600" dirty="0"/>
                    </a:p>
                  </a:txBody>
                  <a:tcPr anchor="ctr"/>
                </a:tc>
                <a:tc>
                  <a:txBody>
                    <a:bodyPr/>
                    <a:lstStyle/>
                    <a:p>
                      <a:pPr algn="ctr"/>
                      <a:r>
                        <a:rPr lang="en-US" sz="1600" dirty="0"/>
                        <a:t>Makayla </a:t>
                      </a:r>
                      <a:r>
                        <a:rPr lang="en-US" sz="1600" dirty="0" err="1"/>
                        <a:t>Magnusen</a:t>
                      </a: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3047916352"/>
                  </a:ext>
                </a:extLst>
              </a:tr>
              <a:tr h="274320">
                <a:tc>
                  <a:txBody>
                    <a:bodyPr/>
                    <a:lstStyle/>
                    <a:p>
                      <a:pPr algn="ctr"/>
                      <a:endParaRPr lang="en-US" sz="1600" dirty="0"/>
                    </a:p>
                  </a:txBody>
                  <a:tcPr anchor="ctr"/>
                </a:tc>
                <a:tc>
                  <a:txBody>
                    <a:bodyPr/>
                    <a:lstStyle/>
                    <a:p>
                      <a:pPr algn="ctr"/>
                      <a:r>
                        <a:rPr lang="en-US" sz="1600" dirty="0"/>
                        <a:t>Cole Mertens</a:t>
                      </a:r>
                    </a:p>
                  </a:txBody>
                  <a:tcPr anchor="ctr"/>
                </a:tc>
                <a:tc>
                  <a:txBody>
                    <a:bodyPr/>
                    <a:lstStyle/>
                    <a:p>
                      <a:pPr algn="ctr"/>
                      <a:endParaRPr lang="en-US" sz="1600" dirty="0"/>
                    </a:p>
                  </a:txBody>
                  <a:tcPr anchor="ctr"/>
                </a:tc>
                <a:extLst>
                  <a:ext uri="{0D108BD9-81ED-4DB2-BD59-A6C34878D82A}">
                    <a16:rowId xmlns:a16="http://schemas.microsoft.com/office/drawing/2014/main" val="3452371767"/>
                  </a:ext>
                </a:extLst>
              </a:tr>
              <a:tr h="274320">
                <a:tc>
                  <a:txBody>
                    <a:bodyPr/>
                    <a:lstStyle/>
                    <a:p>
                      <a:pPr algn="ctr"/>
                      <a:endParaRPr lang="en-US" sz="1600" dirty="0"/>
                    </a:p>
                  </a:txBody>
                  <a:tcPr anchor="ctr"/>
                </a:tc>
                <a:tc>
                  <a:txBody>
                    <a:bodyPr/>
                    <a:lstStyle/>
                    <a:p>
                      <a:pPr algn="ctr"/>
                      <a:r>
                        <a:rPr lang="en-US" sz="1600" dirty="0"/>
                        <a:t>Cheyanne Painter</a:t>
                      </a:r>
                    </a:p>
                  </a:txBody>
                  <a:tcPr anchor="ctr"/>
                </a:tc>
                <a:tc>
                  <a:txBody>
                    <a:bodyPr/>
                    <a:lstStyle/>
                    <a:p>
                      <a:pPr algn="ctr"/>
                      <a:endParaRPr lang="en-US" sz="1600" dirty="0"/>
                    </a:p>
                  </a:txBody>
                  <a:tcPr anchor="ctr"/>
                </a:tc>
                <a:extLst>
                  <a:ext uri="{0D108BD9-81ED-4DB2-BD59-A6C34878D82A}">
                    <a16:rowId xmlns:a16="http://schemas.microsoft.com/office/drawing/2014/main" val="2090634626"/>
                  </a:ext>
                </a:extLst>
              </a:tr>
              <a:tr h="274320">
                <a:tc>
                  <a:txBody>
                    <a:bodyPr/>
                    <a:lstStyle/>
                    <a:p>
                      <a:pPr algn="ctr"/>
                      <a:endParaRPr lang="en-US" sz="1600" dirty="0"/>
                    </a:p>
                  </a:txBody>
                  <a:tcPr anchor="ctr"/>
                </a:tc>
                <a:tc>
                  <a:txBody>
                    <a:bodyPr/>
                    <a:lstStyle/>
                    <a:p>
                      <a:pPr algn="ctr"/>
                      <a:r>
                        <a:rPr lang="en-US" sz="1600" dirty="0"/>
                        <a:t>Blake </a:t>
                      </a:r>
                      <a:r>
                        <a:rPr lang="en-US" sz="1600" dirty="0" err="1"/>
                        <a:t>Simning</a:t>
                      </a: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765333757"/>
                  </a:ext>
                </a:extLst>
              </a:tr>
              <a:tr h="274320">
                <a:tc>
                  <a:txBody>
                    <a:bodyPr/>
                    <a:lstStyle/>
                    <a:p>
                      <a:pPr algn="ctr"/>
                      <a:endParaRPr lang="en-US" sz="1600" dirty="0"/>
                    </a:p>
                  </a:txBody>
                  <a:tcPr anchor="ctr"/>
                </a:tc>
                <a:tc>
                  <a:txBody>
                    <a:bodyPr/>
                    <a:lstStyle/>
                    <a:p>
                      <a:pPr algn="ctr"/>
                      <a:r>
                        <a:rPr lang="en-US" sz="1600" dirty="0"/>
                        <a:t>Tessa Strong</a:t>
                      </a:r>
                    </a:p>
                  </a:txBody>
                  <a:tcPr anchor="ctr"/>
                </a:tc>
                <a:tc>
                  <a:txBody>
                    <a:bodyPr/>
                    <a:lstStyle/>
                    <a:p>
                      <a:pPr algn="ctr"/>
                      <a:endParaRPr lang="en-US" sz="1600" dirty="0"/>
                    </a:p>
                  </a:txBody>
                  <a:tcPr anchor="ctr"/>
                </a:tc>
                <a:extLst>
                  <a:ext uri="{0D108BD9-81ED-4DB2-BD59-A6C34878D82A}">
                    <a16:rowId xmlns:a16="http://schemas.microsoft.com/office/drawing/2014/main" val="2867752982"/>
                  </a:ext>
                </a:extLst>
              </a:tr>
            </a:tbl>
          </a:graphicData>
        </a:graphic>
      </p:graphicFrame>
    </p:spTree>
    <p:extLst>
      <p:ext uri="{BB962C8B-B14F-4D97-AF65-F5344CB8AC3E}">
        <p14:creationId xmlns:p14="http://schemas.microsoft.com/office/powerpoint/2010/main" val="3634615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68BC-ADEC-4BE5-949B-B1F68CA422A9}"/>
              </a:ext>
            </a:extLst>
          </p:cNvPr>
          <p:cNvSpPr>
            <a:spLocks noGrp="1"/>
          </p:cNvSpPr>
          <p:nvPr>
            <p:ph type="title"/>
          </p:nvPr>
        </p:nvSpPr>
        <p:spPr/>
        <p:txBody>
          <a:bodyPr/>
          <a:lstStyle/>
          <a:p>
            <a:r>
              <a:rPr lang="en-US" dirty="0"/>
              <a:t>Rate of Gain Contest</a:t>
            </a:r>
            <a:br>
              <a:rPr lang="en-US" dirty="0"/>
            </a:br>
            <a:r>
              <a:rPr lang="en-US" sz="3600" dirty="0"/>
              <a:t>Placer and Gold Country Fairs</a:t>
            </a:r>
            <a:endParaRPr lang="en-US" dirty="0"/>
          </a:p>
        </p:txBody>
      </p:sp>
      <p:sp>
        <p:nvSpPr>
          <p:cNvPr id="3" name="Content Placeholder 2">
            <a:extLst>
              <a:ext uri="{FF2B5EF4-FFF2-40B4-BE49-F238E27FC236}">
                <a16:creationId xmlns:a16="http://schemas.microsoft.com/office/drawing/2014/main" id="{1D0D2B00-ACDA-4161-A035-E4CD81E924D7}"/>
              </a:ext>
            </a:extLst>
          </p:cNvPr>
          <p:cNvSpPr>
            <a:spLocks noGrp="1"/>
          </p:cNvSpPr>
          <p:nvPr>
            <p:ph idx="1"/>
          </p:nvPr>
        </p:nvSpPr>
        <p:spPr/>
        <p:txBody>
          <a:bodyPr/>
          <a:lstStyle/>
          <a:p>
            <a:r>
              <a:rPr lang="en-US" dirty="0"/>
              <a:t>Sponsored by Placer-Nevada </a:t>
            </a:r>
            <a:r>
              <a:rPr lang="en-US" dirty="0" err="1"/>
              <a:t>CattleWomen</a:t>
            </a:r>
            <a:r>
              <a:rPr lang="en-US" dirty="0"/>
              <a:t> (Marsha Stevens will present awards)</a:t>
            </a:r>
          </a:p>
          <a:p>
            <a:r>
              <a:rPr lang="en-US" dirty="0"/>
              <a:t>Calculated by dividing weight gain from pre-weight to fair weight by the days on feed.</a:t>
            </a:r>
          </a:p>
          <a:p>
            <a:r>
              <a:rPr lang="en-US" dirty="0"/>
              <a:t>Why is rate of gain important?</a:t>
            </a:r>
          </a:p>
        </p:txBody>
      </p:sp>
      <p:pic>
        <p:nvPicPr>
          <p:cNvPr id="5" name="Picture 4">
            <a:extLst>
              <a:ext uri="{FF2B5EF4-FFF2-40B4-BE49-F238E27FC236}">
                <a16:creationId xmlns:a16="http://schemas.microsoft.com/office/drawing/2014/main" id="{37262C6F-EA5E-4C4B-BE76-7EF3C616D0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133"/>
          <a:stretch/>
        </p:blipFill>
        <p:spPr>
          <a:xfrm>
            <a:off x="4163568" y="4890784"/>
            <a:ext cx="3864864" cy="1967216"/>
          </a:xfrm>
          <a:prstGeom prst="rect">
            <a:avLst/>
          </a:prstGeom>
        </p:spPr>
      </p:pic>
    </p:spTree>
    <p:extLst>
      <p:ext uri="{BB962C8B-B14F-4D97-AF65-F5344CB8AC3E}">
        <p14:creationId xmlns:p14="http://schemas.microsoft.com/office/powerpoint/2010/main" val="2179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Grid Pricing"/>
          <p:cNvSpPr txBox="1">
            <a:spLocks noGrp="1"/>
          </p:cNvSpPr>
          <p:nvPr>
            <p:ph type="title" idx="4294967295"/>
          </p:nvPr>
        </p:nvSpPr>
        <p:spPr>
          <a:xfrm>
            <a:off x="1981200" y="274638"/>
            <a:ext cx="8229600" cy="1143001"/>
          </a:xfrm>
          <a:prstGeom prst="rect">
            <a:avLst/>
          </a:prstGeom>
        </p:spPr>
        <p:txBody>
          <a:bodyPr>
            <a:normAutofit/>
          </a:bodyPr>
          <a:lstStyle>
            <a:lvl1pPr>
              <a:defRPr>
                <a:effectLst>
                  <a:outerShdw blurRad="12700" dist="25400" dir="2700000" rotWithShape="0">
                    <a:srgbClr val="FFFFFF"/>
                  </a:outerShdw>
                </a:effectLst>
              </a:defRPr>
            </a:lvl1pPr>
          </a:lstStyle>
          <a:p>
            <a:r>
              <a:t>Grid Pricing</a:t>
            </a:r>
          </a:p>
        </p:txBody>
      </p:sp>
      <p:pic>
        <p:nvPicPr>
          <p:cNvPr id="161" name="image.png" descr="image.png"/>
          <p:cNvPicPr>
            <a:picLocks noChangeAspect="1"/>
          </p:cNvPicPr>
          <p:nvPr/>
        </p:nvPicPr>
        <p:blipFill>
          <a:blip r:embed="rId2"/>
          <a:stretch>
            <a:fillRect/>
          </a:stretch>
        </p:blipFill>
        <p:spPr>
          <a:xfrm>
            <a:off x="1981200" y="1603375"/>
            <a:ext cx="8229600" cy="4522788"/>
          </a:xfrm>
          <a:prstGeom prst="rect">
            <a:avLst/>
          </a:prstGeom>
          <a:ln w="12700">
            <a:miter lim="400000"/>
          </a:ln>
        </p:spPr>
      </p:pic>
      <p:sp>
        <p:nvSpPr>
          <p:cNvPr id="162" name="Arrow"/>
          <p:cNvSpPr/>
          <p:nvPr/>
        </p:nvSpPr>
        <p:spPr>
          <a:xfrm rot="1937701">
            <a:off x="3475037" y="3032126"/>
            <a:ext cx="2833688" cy="595313"/>
          </a:xfrm>
          <a:prstGeom prst="rightArrow">
            <a:avLst>
              <a:gd name="adj1" fmla="val 50000"/>
              <a:gd name="adj2" fmla="val 50002"/>
            </a:avLst>
          </a:prstGeom>
          <a:solidFill>
            <a:srgbClr val="C00000"/>
          </a:solidFill>
          <a:ln>
            <a:solidFill>
              <a:srgbClr val="4A7EBB"/>
            </a:solidFill>
          </a:ln>
          <a:effectLst>
            <a:outerShdw blurRad="38100" dist="23000" dir="5400000" rotWithShape="0">
              <a:srgbClr val="000000">
                <a:alpha val="34999"/>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4140137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p:tmAbs val="0"/>
                                  </p:iterate>
                                  <p:childTnLst>
                                    <p:set>
                                      <p:cBhvr>
                                        <p:cTn id="6" fill="hold"/>
                                        <p:tgtEl>
                                          <p:spTgt spid="162"/>
                                        </p:tgtEl>
                                        <p:attrNameLst>
                                          <p:attrName>style.visibility</p:attrName>
                                        </p:attrNameLst>
                                      </p:cBhvr>
                                      <p:to>
                                        <p:strVal val="visible"/>
                                      </p:to>
                                    </p:set>
                                    <p:anim calcmode="lin" valueType="num">
                                      <p:cBhvr>
                                        <p:cTn id="7" dur="500" fill="hold"/>
                                        <p:tgtEl>
                                          <p:spTgt spid="162"/>
                                        </p:tgtEl>
                                        <p:attrNameLst>
                                          <p:attrName>ppt_x</p:attrName>
                                        </p:attrNameLst>
                                      </p:cBhvr>
                                      <p:tavLst>
                                        <p:tav tm="0">
                                          <p:val>
                                            <p:strVal val="0-#ppt_w/2"/>
                                          </p:val>
                                        </p:tav>
                                        <p:tav tm="100000">
                                          <p:val>
                                            <p:strVal val="#ppt_x"/>
                                          </p:val>
                                        </p:tav>
                                      </p:tavLst>
                                    </p:anim>
                                    <p:anim calcmode="lin" valueType="num">
                                      <p:cBhvr>
                                        <p:cTn id="8" dur="500" fill="hold"/>
                                        <p:tgtEl>
                                          <p:spTgt spid="1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37"/>
            <a:ext cx="10515600" cy="1325563"/>
          </a:xfrm>
        </p:spPr>
        <p:txBody>
          <a:bodyPr/>
          <a:lstStyle/>
          <a:p>
            <a:r>
              <a:rPr lang="en-US" dirty="0"/>
              <a:t>2022 CBCIA Beef Pricing Grid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9758102"/>
              </p:ext>
            </p:extLst>
          </p:nvPr>
        </p:nvGraphicFramePr>
        <p:xfrm>
          <a:off x="838200" y="1166883"/>
          <a:ext cx="7869072" cy="5486400"/>
        </p:xfrm>
        <a:graphic>
          <a:graphicData uri="http://schemas.openxmlformats.org/drawingml/2006/table">
            <a:tbl>
              <a:tblPr firstRow="1" bandRow="1">
                <a:tableStyleId>{5FD0F851-EC5A-4D38-B0AD-8093EC10F338}</a:tableStyleId>
              </a:tblPr>
              <a:tblGrid>
                <a:gridCol w="5817121">
                  <a:extLst>
                    <a:ext uri="{9D8B030D-6E8A-4147-A177-3AD203B41FA5}">
                      <a16:colId xmlns:a16="http://schemas.microsoft.com/office/drawing/2014/main" val="2846158102"/>
                    </a:ext>
                  </a:extLst>
                </a:gridCol>
                <a:gridCol w="2051951">
                  <a:extLst>
                    <a:ext uri="{9D8B030D-6E8A-4147-A177-3AD203B41FA5}">
                      <a16:colId xmlns:a16="http://schemas.microsoft.com/office/drawing/2014/main" val="207509608"/>
                    </a:ext>
                  </a:extLst>
                </a:gridCol>
              </a:tblGrid>
              <a:tr h="370840">
                <a:tc>
                  <a:txBody>
                    <a:bodyPr/>
                    <a:lstStyle/>
                    <a:p>
                      <a:r>
                        <a:rPr lang="en-US" dirty="0"/>
                        <a:t>Quality Grade</a:t>
                      </a:r>
                    </a:p>
                    <a:p>
                      <a:pPr lvl="1"/>
                      <a:r>
                        <a:rPr lang="en-US" b="0" dirty="0"/>
                        <a:t>Prime</a:t>
                      </a:r>
                    </a:p>
                    <a:p>
                      <a:pPr lvl="1"/>
                      <a:r>
                        <a:rPr lang="en-US" b="0" dirty="0"/>
                        <a:t>Choice+/Choice</a:t>
                      </a:r>
                    </a:p>
                    <a:p>
                      <a:pPr lvl="1"/>
                      <a:r>
                        <a:rPr lang="en-US" b="0" dirty="0"/>
                        <a:t>Select</a:t>
                      </a:r>
                    </a:p>
                    <a:p>
                      <a:pPr lvl="1"/>
                      <a:r>
                        <a:rPr lang="en-US" b="0" dirty="0"/>
                        <a:t>Standard</a:t>
                      </a:r>
                    </a:p>
                    <a:p>
                      <a:pPr lvl="1"/>
                      <a:r>
                        <a:rPr lang="en-US" b="0" dirty="0"/>
                        <a:t>Dark</a:t>
                      </a:r>
                      <a:r>
                        <a:rPr lang="en-US" b="0" baseline="0" dirty="0"/>
                        <a:t> Cutter</a:t>
                      </a:r>
                      <a:endParaRPr lang="en-US" b="0" dirty="0"/>
                    </a:p>
                  </a:txBody>
                  <a:tcPr/>
                </a:tc>
                <a:tc>
                  <a:txBody>
                    <a:bodyPr/>
                    <a:lstStyle/>
                    <a:p>
                      <a:pPr algn="r"/>
                      <a:endParaRPr lang="en-US" dirty="0"/>
                    </a:p>
                    <a:p>
                      <a:pPr algn="r"/>
                      <a:r>
                        <a:rPr lang="en-US" b="0" dirty="0"/>
                        <a:t>+$20.18</a:t>
                      </a:r>
                    </a:p>
                    <a:p>
                      <a:pPr algn="r"/>
                      <a:r>
                        <a:rPr lang="en-US" b="0" dirty="0"/>
                        <a:t>+$5.57</a:t>
                      </a:r>
                    </a:p>
                    <a:p>
                      <a:pPr algn="r"/>
                      <a:r>
                        <a:rPr lang="en-US" b="0" dirty="0"/>
                        <a:t>-$23.67</a:t>
                      </a:r>
                    </a:p>
                    <a:p>
                      <a:pPr algn="r"/>
                      <a:r>
                        <a:rPr lang="en-US" b="0" dirty="0"/>
                        <a:t>-$34.29</a:t>
                      </a:r>
                    </a:p>
                    <a:p>
                      <a:pPr algn="r"/>
                      <a:r>
                        <a:rPr lang="en-US" b="0" dirty="0"/>
                        <a:t>-$35.83</a:t>
                      </a:r>
                    </a:p>
                  </a:txBody>
                  <a:tcPr/>
                </a:tc>
                <a:extLst>
                  <a:ext uri="{0D108BD9-81ED-4DB2-BD59-A6C34878D82A}">
                    <a16:rowId xmlns:a16="http://schemas.microsoft.com/office/drawing/2014/main" val="1339069596"/>
                  </a:ext>
                </a:extLst>
              </a:tr>
              <a:tr h="370840">
                <a:tc>
                  <a:txBody>
                    <a:bodyPr/>
                    <a:lstStyle/>
                    <a:p>
                      <a:r>
                        <a:rPr lang="en-US" b="1" dirty="0"/>
                        <a:t>Yield Grade</a:t>
                      </a:r>
                    </a:p>
                    <a:p>
                      <a:pPr lvl="1"/>
                      <a:r>
                        <a:rPr lang="en-US" b="0" dirty="0"/>
                        <a:t>1.0 – 1.9</a:t>
                      </a:r>
                    </a:p>
                    <a:p>
                      <a:pPr lvl="1"/>
                      <a:r>
                        <a:rPr lang="en-US" b="0" dirty="0"/>
                        <a:t>2.0 – 2.4</a:t>
                      </a:r>
                    </a:p>
                    <a:p>
                      <a:pPr lvl="1"/>
                      <a:r>
                        <a:rPr lang="en-US" b="0" dirty="0"/>
                        <a:t>2.5 – 2.9</a:t>
                      </a:r>
                    </a:p>
                    <a:p>
                      <a:pPr lvl="1"/>
                      <a:r>
                        <a:rPr lang="en-US" b="0" dirty="0"/>
                        <a:t>4.0 – 4.9</a:t>
                      </a:r>
                    </a:p>
                    <a:p>
                      <a:pPr lvl="1"/>
                      <a:r>
                        <a:rPr lang="en-US" b="0" dirty="0"/>
                        <a:t>5.0</a:t>
                      </a:r>
                      <a:r>
                        <a:rPr lang="en-US" b="0" baseline="0" dirty="0"/>
                        <a:t> – 5.9</a:t>
                      </a:r>
                      <a:endParaRPr lang="en-US" b="0" dirty="0"/>
                    </a:p>
                  </a:txBody>
                  <a:tcPr/>
                </a:tc>
                <a:tc>
                  <a:txBody>
                    <a:bodyPr/>
                    <a:lstStyle/>
                    <a:p>
                      <a:pPr algn="r"/>
                      <a:endParaRPr lang="en-US" dirty="0"/>
                    </a:p>
                    <a:p>
                      <a:pPr algn="r"/>
                      <a:r>
                        <a:rPr lang="en-US" dirty="0"/>
                        <a:t>+$3.58</a:t>
                      </a:r>
                    </a:p>
                    <a:p>
                      <a:pPr algn="r"/>
                      <a:r>
                        <a:rPr lang="en-US" dirty="0"/>
                        <a:t>+$1.77</a:t>
                      </a:r>
                    </a:p>
                    <a:p>
                      <a:pPr algn="r"/>
                      <a:r>
                        <a:rPr lang="en-US" dirty="0"/>
                        <a:t>+$1.38</a:t>
                      </a:r>
                    </a:p>
                    <a:p>
                      <a:pPr algn="r"/>
                      <a:r>
                        <a:rPr lang="en-US" dirty="0"/>
                        <a:t>-$11.23</a:t>
                      </a:r>
                    </a:p>
                    <a:p>
                      <a:pPr algn="r"/>
                      <a:r>
                        <a:rPr lang="en-US" dirty="0"/>
                        <a:t>-$16.85</a:t>
                      </a:r>
                    </a:p>
                  </a:txBody>
                  <a:tcPr/>
                </a:tc>
                <a:extLst>
                  <a:ext uri="{0D108BD9-81ED-4DB2-BD59-A6C34878D82A}">
                    <a16:rowId xmlns:a16="http://schemas.microsoft.com/office/drawing/2014/main" val="1206076051"/>
                  </a:ext>
                </a:extLst>
              </a:tr>
              <a:tr h="370840">
                <a:tc>
                  <a:txBody>
                    <a:bodyPr/>
                    <a:lstStyle/>
                    <a:p>
                      <a:r>
                        <a:rPr lang="en-US" b="1" dirty="0"/>
                        <a:t>Hot Carcass Weight</a:t>
                      </a:r>
                    </a:p>
                    <a:p>
                      <a:pPr lvl="1"/>
                      <a:r>
                        <a:rPr lang="en-US" b="0" dirty="0"/>
                        <a:t>400</a:t>
                      </a:r>
                      <a:r>
                        <a:rPr lang="en-US" b="0" baseline="0" dirty="0"/>
                        <a:t> – 499</a:t>
                      </a:r>
                    </a:p>
                    <a:p>
                      <a:pPr lvl="1"/>
                      <a:r>
                        <a:rPr lang="en-US" b="0" baseline="0" dirty="0"/>
                        <a:t>500 – 549</a:t>
                      </a:r>
                    </a:p>
                    <a:p>
                      <a:pPr lvl="1"/>
                      <a:r>
                        <a:rPr lang="en-US" b="0" baseline="0" dirty="0"/>
                        <a:t>550 – 599</a:t>
                      </a:r>
                    </a:p>
                    <a:p>
                      <a:pPr lvl="1"/>
                      <a:r>
                        <a:rPr lang="en-US" b="0" baseline="0" dirty="0"/>
                        <a:t>901 – 1000</a:t>
                      </a:r>
                    </a:p>
                    <a:p>
                      <a:pPr lvl="1"/>
                      <a:r>
                        <a:rPr lang="en-US" b="0" baseline="0" dirty="0"/>
                        <a:t>1001 – 1050</a:t>
                      </a:r>
                    </a:p>
                    <a:p>
                      <a:pPr lvl="1"/>
                      <a:r>
                        <a:rPr lang="en-US" b="0" baseline="0" dirty="0"/>
                        <a:t>1050 +</a:t>
                      </a:r>
                      <a:endParaRPr lang="en-US" b="0" dirty="0"/>
                    </a:p>
                  </a:txBody>
                  <a:tcPr/>
                </a:tc>
                <a:tc>
                  <a:txBody>
                    <a:bodyPr/>
                    <a:lstStyle/>
                    <a:p>
                      <a:pPr algn="r"/>
                      <a:endParaRPr lang="en-US" dirty="0"/>
                    </a:p>
                    <a:p>
                      <a:pPr algn="r"/>
                      <a:r>
                        <a:rPr lang="en-US" dirty="0"/>
                        <a:t>-$27.14</a:t>
                      </a:r>
                    </a:p>
                    <a:p>
                      <a:pPr algn="r"/>
                      <a:r>
                        <a:rPr lang="en-US" dirty="0"/>
                        <a:t>-$20.50</a:t>
                      </a:r>
                    </a:p>
                    <a:p>
                      <a:pPr algn="r"/>
                      <a:r>
                        <a:rPr lang="en-US" dirty="0"/>
                        <a:t>-$11.57</a:t>
                      </a:r>
                    </a:p>
                    <a:p>
                      <a:pPr algn="r"/>
                      <a:r>
                        <a:rPr lang="en-US" dirty="0"/>
                        <a:t>-$1.07</a:t>
                      </a:r>
                    </a:p>
                    <a:p>
                      <a:pPr algn="r"/>
                      <a:r>
                        <a:rPr lang="en-US" dirty="0"/>
                        <a:t>-$5.00</a:t>
                      </a:r>
                    </a:p>
                    <a:p>
                      <a:pPr algn="r"/>
                      <a:r>
                        <a:rPr lang="en-US" dirty="0"/>
                        <a:t>-$16.07</a:t>
                      </a:r>
                    </a:p>
                  </a:txBody>
                  <a:tcPr/>
                </a:tc>
                <a:extLst>
                  <a:ext uri="{0D108BD9-81ED-4DB2-BD59-A6C34878D82A}">
                    <a16:rowId xmlns:a16="http://schemas.microsoft.com/office/drawing/2014/main" val="2997254289"/>
                  </a:ext>
                </a:extLst>
              </a:tr>
            </a:tbl>
          </a:graphicData>
        </a:graphic>
      </p:graphicFrame>
    </p:spTree>
    <p:extLst>
      <p:ext uri="{BB962C8B-B14F-4D97-AF65-F5344CB8AC3E}">
        <p14:creationId xmlns:p14="http://schemas.microsoft.com/office/powerpoint/2010/main" val="880651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Placer County Fair – Top 3</a:t>
            </a:r>
          </a:p>
        </p:txBody>
      </p:sp>
      <p:sp>
        <p:nvSpPr>
          <p:cNvPr id="3" name="Content Placeholder 2"/>
          <p:cNvSpPr>
            <a:spLocks noGrp="1"/>
          </p:cNvSpPr>
          <p:nvPr>
            <p:ph idx="1"/>
          </p:nvPr>
        </p:nvSpPr>
        <p:spPr/>
        <p:txBody>
          <a:bodyPr/>
          <a:lstStyle/>
          <a:p>
            <a:pPr marL="742950" indent="-742950">
              <a:buFont typeface="+mj-lt"/>
              <a:buAutoNum type="arabicPeriod"/>
            </a:pPr>
            <a:r>
              <a:rPr lang="en-US" dirty="0"/>
              <a:t>James </a:t>
            </a:r>
            <a:r>
              <a:rPr lang="en-US" dirty="0" err="1"/>
              <a:t>Segale</a:t>
            </a:r>
            <a:r>
              <a:rPr lang="en-US" dirty="0"/>
              <a:t>: $0.00 (Choice-, YG3.8, 820 </a:t>
            </a:r>
            <a:r>
              <a:rPr lang="en-US" dirty="0" err="1"/>
              <a:t>lbs</a:t>
            </a:r>
            <a:r>
              <a:rPr lang="en-US" dirty="0"/>
              <a:t>)</a:t>
            </a:r>
          </a:p>
          <a:p>
            <a:pPr marL="742950" indent="-742950">
              <a:buFont typeface="+mj-lt"/>
              <a:buAutoNum type="arabicPeriod"/>
            </a:pPr>
            <a:r>
              <a:rPr lang="en-US" dirty="0"/>
              <a:t>Erica </a:t>
            </a:r>
            <a:r>
              <a:rPr lang="en-US" dirty="0" err="1"/>
              <a:t>Haddox</a:t>
            </a:r>
            <a:r>
              <a:rPr lang="en-US" dirty="0"/>
              <a:t>: -$174.53 (Select+, YG2.8, 783 </a:t>
            </a:r>
            <a:r>
              <a:rPr lang="en-US" dirty="0" err="1"/>
              <a:t>lbs</a:t>
            </a:r>
            <a:r>
              <a:rPr lang="en-US" dirty="0"/>
              <a:t>)</a:t>
            </a:r>
          </a:p>
          <a:p>
            <a:pPr marL="742950" indent="-742950">
              <a:buFont typeface="+mj-lt"/>
              <a:buAutoNum type="arabicPeriod"/>
            </a:pPr>
            <a:r>
              <a:rPr lang="en-US" dirty="0"/>
              <a:t>Cooper Maul: -$175.20 (Select+, YG2.3, 800 </a:t>
            </a:r>
            <a:r>
              <a:rPr lang="en-US" dirty="0" err="1"/>
              <a:t>lbs</a:t>
            </a:r>
            <a:r>
              <a:rPr lang="en-US" dirty="0"/>
              <a:t>)</a:t>
            </a:r>
          </a:p>
          <a:p>
            <a:pPr marL="742950" indent="-742950">
              <a:buFont typeface="+mj-lt"/>
              <a:buAutoNum type="arabicPeriod"/>
            </a:pPr>
            <a:endParaRPr lang="en-US" dirty="0"/>
          </a:p>
        </p:txBody>
      </p:sp>
    </p:spTree>
    <p:extLst>
      <p:ext uri="{BB962C8B-B14F-4D97-AF65-F5344CB8AC3E}">
        <p14:creationId xmlns:p14="http://schemas.microsoft.com/office/powerpoint/2010/main" val="15856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rev="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Nevada County Fair – Top 3</a:t>
            </a:r>
          </a:p>
        </p:txBody>
      </p:sp>
      <p:sp>
        <p:nvSpPr>
          <p:cNvPr id="3" name="Content Placeholder 2"/>
          <p:cNvSpPr>
            <a:spLocks noGrp="1"/>
          </p:cNvSpPr>
          <p:nvPr>
            <p:ph idx="1"/>
          </p:nvPr>
        </p:nvSpPr>
        <p:spPr/>
        <p:txBody>
          <a:bodyPr/>
          <a:lstStyle/>
          <a:p>
            <a:pPr marL="742950" indent="-742950">
              <a:buFont typeface="+mj-lt"/>
              <a:buAutoNum type="arabicPeriod"/>
            </a:pPr>
            <a:r>
              <a:rPr lang="en-US" dirty="0"/>
              <a:t>Layla O’Connor: $163.66 (Prime-, YG3.5, 811 </a:t>
            </a:r>
            <a:r>
              <a:rPr lang="en-US" dirty="0" err="1"/>
              <a:t>lbs</a:t>
            </a:r>
            <a:r>
              <a:rPr lang="en-US" dirty="0"/>
              <a:t>)</a:t>
            </a:r>
          </a:p>
          <a:p>
            <a:pPr marL="742950" indent="-742950">
              <a:buFont typeface="+mj-lt"/>
              <a:buAutoNum type="arabicPeriod"/>
            </a:pPr>
            <a:r>
              <a:rPr lang="en-US" dirty="0"/>
              <a:t>Savanna Hansen: $79.06 (Choice, YG1.0, 864 </a:t>
            </a:r>
            <a:r>
              <a:rPr lang="en-US" dirty="0" err="1"/>
              <a:t>lbs</a:t>
            </a:r>
            <a:r>
              <a:rPr lang="en-US" dirty="0"/>
              <a:t>)</a:t>
            </a:r>
          </a:p>
          <a:p>
            <a:pPr marL="742950" indent="-742950">
              <a:buFont typeface="+mj-lt"/>
              <a:buAutoNum type="arabicPeriod"/>
            </a:pPr>
            <a:r>
              <a:rPr lang="en-US" dirty="0"/>
              <a:t>Blake </a:t>
            </a:r>
            <a:r>
              <a:rPr lang="en-US" dirty="0" err="1"/>
              <a:t>Simning</a:t>
            </a:r>
            <a:r>
              <a:rPr lang="en-US" dirty="0"/>
              <a:t>: $69.54 (Choice, YG1.9, 760 </a:t>
            </a:r>
            <a:r>
              <a:rPr lang="en-US" dirty="0" err="1"/>
              <a:t>lbs</a:t>
            </a:r>
            <a:r>
              <a:rPr lang="en-US" dirty="0"/>
              <a:t>)</a:t>
            </a:r>
          </a:p>
        </p:txBody>
      </p:sp>
    </p:spTree>
    <p:extLst>
      <p:ext uri="{BB962C8B-B14F-4D97-AF65-F5344CB8AC3E}">
        <p14:creationId xmlns:p14="http://schemas.microsoft.com/office/powerpoint/2010/main" val="432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rev="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Gold Country Fair – Top 3</a:t>
            </a:r>
          </a:p>
        </p:txBody>
      </p:sp>
      <p:sp>
        <p:nvSpPr>
          <p:cNvPr id="3" name="Content Placeholder 2"/>
          <p:cNvSpPr>
            <a:spLocks noGrp="1"/>
          </p:cNvSpPr>
          <p:nvPr>
            <p:ph idx="1"/>
          </p:nvPr>
        </p:nvSpPr>
        <p:spPr/>
        <p:txBody>
          <a:bodyPr/>
          <a:lstStyle/>
          <a:p>
            <a:pPr marL="742950" indent="-742950">
              <a:buFont typeface="+mj-lt"/>
              <a:buAutoNum type="arabicPeriod"/>
            </a:pPr>
            <a:r>
              <a:rPr lang="en-US" dirty="0"/>
              <a:t>Emilee Miller: $57.75 (Choice, YG2.8, 831 </a:t>
            </a:r>
            <a:r>
              <a:rPr lang="en-US" dirty="0" err="1"/>
              <a:t>lbs</a:t>
            </a:r>
            <a:r>
              <a:rPr lang="en-US" dirty="0"/>
              <a:t>)</a:t>
            </a:r>
          </a:p>
          <a:p>
            <a:pPr marL="742950" indent="-742950">
              <a:buFont typeface="+mj-lt"/>
              <a:buAutoNum type="arabicPeriod"/>
            </a:pPr>
            <a:r>
              <a:rPr lang="en-US" dirty="0"/>
              <a:t>Mathew Marino: $57.43 (Choice, YG2.0, 916 </a:t>
            </a:r>
            <a:r>
              <a:rPr lang="en-US" dirty="0" err="1"/>
              <a:t>lbs</a:t>
            </a:r>
            <a:r>
              <a:rPr lang="en-US" dirty="0"/>
              <a:t>)</a:t>
            </a:r>
          </a:p>
          <a:p>
            <a:pPr marL="742950" indent="-742950">
              <a:buFont typeface="+mj-lt"/>
              <a:buAutoNum type="arabicPeriod"/>
            </a:pPr>
            <a:r>
              <a:rPr lang="en-US" dirty="0"/>
              <a:t>Lauren </a:t>
            </a:r>
            <a:r>
              <a:rPr lang="en-US" dirty="0" err="1"/>
              <a:t>Pineschi</a:t>
            </a:r>
            <a:r>
              <a:rPr lang="en-US" dirty="0"/>
              <a:t>: $57.27 (Choice+, YG2.5, 824 </a:t>
            </a:r>
            <a:r>
              <a:rPr lang="en-US" dirty="0" err="1"/>
              <a:t>lbs</a:t>
            </a:r>
            <a:r>
              <a:rPr lang="en-US" dirty="0"/>
              <a:t>)</a:t>
            </a:r>
          </a:p>
        </p:txBody>
      </p:sp>
    </p:spTree>
    <p:extLst>
      <p:ext uri="{BB962C8B-B14F-4D97-AF65-F5344CB8AC3E}">
        <p14:creationId xmlns:p14="http://schemas.microsoft.com/office/powerpoint/2010/main" val="249557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rev="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age.jpeg" descr="image.jpeg"/>
          <p:cNvPicPr>
            <a:picLocks noChangeAspect="1"/>
          </p:cNvPicPr>
          <p:nvPr/>
        </p:nvPicPr>
        <p:blipFill>
          <a:blip r:embed="rId2"/>
          <a:stretch>
            <a:fillRect/>
          </a:stretch>
        </p:blipFill>
        <p:spPr>
          <a:xfrm>
            <a:off x="2667000" y="0"/>
            <a:ext cx="6858000" cy="6858000"/>
          </a:xfrm>
          <a:prstGeom prst="rect">
            <a:avLst/>
          </a:prstGeom>
          <a:ln w="12700">
            <a:miter lim="400000"/>
          </a:ln>
        </p:spPr>
      </p:pic>
      <p:sp>
        <p:nvSpPr>
          <p:cNvPr id="194" name="Thank you!"/>
          <p:cNvSpPr txBox="1">
            <a:spLocks noGrp="1"/>
          </p:cNvSpPr>
          <p:nvPr>
            <p:ph type="title" idx="4294967295"/>
          </p:nvPr>
        </p:nvSpPr>
        <p:spPr>
          <a:xfrm>
            <a:off x="2784142" y="238125"/>
            <a:ext cx="7426657" cy="1485900"/>
          </a:xfrm>
          <a:prstGeom prst="rect">
            <a:avLst/>
          </a:prstGeom>
        </p:spPr>
        <p:txBody>
          <a:bodyPr>
            <a:normAutofit/>
          </a:bodyPr>
          <a:lstStyle>
            <a:lvl1pPr>
              <a:defRPr sz="7200" b="1">
                <a:solidFill>
                  <a:srgbClr val="FFFFFF"/>
                </a:solidFill>
                <a:effectLst>
                  <a:outerShdw blurRad="12700" dist="38100" dir="2700000" rotWithShape="0">
                    <a:srgbClr val="000000"/>
                  </a:outerShdw>
                </a:effectLst>
              </a:defRPr>
            </a:lvl1pPr>
          </a:lstStyle>
          <a:p>
            <a:r>
              <a:rPr dirty="0"/>
              <a:t>Thank you!</a:t>
            </a:r>
          </a:p>
        </p:txBody>
      </p:sp>
      <p:sp>
        <p:nvSpPr>
          <p:cNvPr id="195" name="Questions?"/>
          <p:cNvSpPr txBox="1">
            <a:spLocks noGrp="1"/>
          </p:cNvSpPr>
          <p:nvPr>
            <p:ph type="body" sz="quarter" idx="4294967295"/>
          </p:nvPr>
        </p:nvSpPr>
        <p:spPr>
          <a:xfrm>
            <a:off x="2667000" y="3262312"/>
            <a:ext cx="5207758" cy="685800"/>
          </a:xfrm>
          <a:prstGeom prst="rect">
            <a:avLst/>
          </a:prstGeom>
        </p:spPr>
        <p:txBody>
          <a:bodyPr>
            <a:normAutofit/>
          </a:bodyPr>
          <a:lstStyle>
            <a:lvl1pPr marL="0" indent="0" algn="ctr" defTabSz="402336">
              <a:spcBef>
                <a:spcPts val="900"/>
              </a:spcBef>
              <a:buSzTx/>
              <a:buNone/>
              <a:defRPr sz="3872" b="1">
                <a:solidFill>
                  <a:srgbClr val="FFFFFF"/>
                </a:solidFill>
              </a:defRPr>
            </a:lvl1pPr>
          </a:lstStyle>
          <a:p>
            <a:r>
              <a:rPr dirty="0"/>
              <a:t>Questions?</a:t>
            </a:r>
          </a:p>
        </p:txBody>
      </p:sp>
    </p:spTree>
    <p:extLst>
      <p:ext uri="{BB962C8B-B14F-4D97-AF65-F5344CB8AC3E}">
        <p14:creationId xmlns:p14="http://schemas.microsoft.com/office/powerpoint/2010/main" val="336839107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95"/>
                                        </p:tgtEl>
                                        <p:attrNameLst>
                                          <p:attrName>style.visibility</p:attrName>
                                        </p:attrNameLst>
                                      </p:cBhvr>
                                      <p:to>
                                        <p:strVal val="visible"/>
                                      </p:to>
                                    </p:set>
                                    <p:anim calcmode="lin" valueType="num">
                                      <p:cBhvr>
                                        <p:cTn id="7" dur="500" fill="hold"/>
                                        <p:tgtEl>
                                          <p:spTgt spid="195"/>
                                        </p:tgtEl>
                                        <p:attrNameLst>
                                          <p:attrName>ppt_w</p:attrName>
                                        </p:attrNameLst>
                                      </p:cBhvr>
                                      <p:tavLst>
                                        <p:tav tm="0">
                                          <p:val>
                                            <p:fltVal val="0"/>
                                          </p:val>
                                        </p:tav>
                                        <p:tav tm="100000">
                                          <p:val>
                                            <p:strVal val="#ppt_w"/>
                                          </p:val>
                                        </p:tav>
                                      </p:tavLst>
                                    </p:anim>
                                    <p:anim calcmode="lin" valueType="num">
                                      <p:cBhvr>
                                        <p:cTn id="8" dur="500" fill="hold"/>
                                        <p:tgtEl>
                                          <p:spTgt spid="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FA83E-1E24-41D1-A488-44EBE7B4A488}"/>
              </a:ext>
            </a:extLst>
          </p:cNvPr>
          <p:cNvSpPr>
            <a:spLocks noGrp="1"/>
          </p:cNvSpPr>
          <p:nvPr>
            <p:ph type="title"/>
          </p:nvPr>
        </p:nvSpPr>
        <p:spPr/>
        <p:txBody>
          <a:bodyPr/>
          <a:lstStyle/>
          <a:p>
            <a:r>
              <a:rPr lang="en-US" dirty="0"/>
              <a:t>Carcass Data Collection</a:t>
            </a:r>
          </a:p>
        </p:txBody>
      </p:sp>
      <p:sp>
        <p:nvSpPr>
          <p:cNvPr id="3" name="Content Placeholder 2">
            <a:extLst>
              <a:ext uri="{FF2B5EF4-FFF2-40B4-BE49-F238E27FC236}">
                <a16:creationId xmlns:a16="http://schemas.microsoft.com/office/drawing/2014/main" id="{54F01C81-FCA6-46CC-AF95-57A170608A54}"/>
              </a:ext>
            </a:extLst>
          </p:cNvPr>
          <p:cNvSpPr>
            <a:spLocks noGrp="1"/>
          </p:cNvSpPr>
          <p:nvPr>
            <p:ph idx="1"/>
          </p:nvPr>
        </p:nvSpPr>
        <p:spPr/>
        <p:txBody>
          <a:bodyPr>
            <a:normAutofit fontScale="92500" lnSpcReduction="20000"/>
          </a:bodyPr>
          <a:lstStyle/>
          <a:p>
            <a:r>
              <a:rPr lang="en-US" dirty="0"/>
              <a:t>Carcass yield and quality data are collected at the point of harvest by a grader provided by the processor.</a:t>
            </a:r>
          </a:p>
          <a:p>
            <a:r>
              <a:rPr lang="en-US" dirty="0"/>
              <a:t>While experienced carcass graders are consistent across animals/lots, there is some subjectivity in carcass evaluation.</a:t>
            </a:r>
          </a:p>
          <a:p>
            <a:r>
              <a:rPr lang="en-US" dirty="0"/>
              <a:t>Data reflects quality/yield AT TIME OF HARVEST.</a:t>
            </a:r>
          </a:p>
          <a:p>
            <a:r>
              <a:rPr lang="en-US" dirty="0"/>
              <a:t>2022 Carcass Data</a:t>
            </a:r>
          </a:p>
          <a:p>
            <a:pPr lvl="1"/>
            <a:r>
              <a:rPr lang="en-US" dirty="0"/>
              <a:t>Placer County Fair – Premium California Foods (Winton, CA)</a:t>
            </a:r>
          </a:p>
          <a:p>
            <a:pPr lvl="1"/>
            <a:r>
              <a:rPr lang="en-US" dirty="0"/>
              <a:t>Nevada County Fair &amp; Gold Country Fair – Los </a:t>
            </a:r>
            <a:r>
              <a:rPr lang="en-US" dirty="0" err="1"/>
              <a:t>Baños</a:t>
            </a:r>
            <a:r>
              <a:rPr lang="en-US" dirty="0"/>
              <a:t> Abattoir (Los </a:t>
            </a:r>
            <a:r>
              <a:rPr lang="en-US" dirty="0" err="1"/>
              <a:t>Baños</a:t>
            </a:r>
            <a:r>
              <a:rPr lang="en-US" dirty="0"/>
              <a:t>, CA)</a:t>
            </a:r>
          </a:p>
        </p:txBody>
      </p:sp>
    </p:spTree>
    <p:extLst>
      <p:ext uri="{BB962C8B-B14F-4D97-AF65-F5344CB8AC3E}">
        <p14:creationId xmlns:p14="http://schemas.microsoft.com/office/powerpoint/2010/main" val="39613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png" descr="image.png"/>
          <p:cNvPicPr>
            <a:picLocks noChangeAspect="1"/>
          </p:cNvPicPr>
          <p:nvPr/>
        </p:nvPicPr>
        <p:blipFill>
          <a:blip r:embed="rId3"/>
          <a:stretch>
            <a:fillRect/>
          </a:stretch>
        </p:blipFill>
        <p:spPr>
          <a:xfrm>
            <a:off x="8016966" y="1537833"/>
            <a:ext cx="3659188" cy="4572001"/>
          </a:xfrm>
          <a:prstGeom prst="rect">
            <a:avLst/>
          </a:prstGeom>
          <a:ln w="12700">
            <a:miter lim="400000"/>
          </a:ln>
        </p:spPr>
      </p:pic>
      <p:pic>
        <p:nvPicPr>
          <p:cNvPr id="42" name="99499p2" descr="99499p2"/>
          <p:cNvPicPr>
            <a:picLocks noChangeAspect="1"/>
          </p:cNvPicPr>
          <p:nvPr/>
        </p:nvPicPr>
        <p:blipFill>
          <a:blip r:embed="rId4"/>
          <a:stretch>
            <a:fillRect/>
          </a:stretch>
        </p:blipFill>
        <p:spPr>
          <a:xfrm>
            <a:off x="686026" y="1506537"/>
            <a:ext cx="3176588" cy="2630488"/>
          </a:xfrm>
          <a:prstGeom prst="rect">
            <a:avLst/>
          </a:prstGeom>
          <a:ln w="12700">
            <a:miter lim="400000"/>
          </a:ln>
        </p:spPr>
      </p:pic>
      <p:sp>
        <p:nvSpPr>
          <p:cNvPr id="43" name="Arrow"/>
          <p:cNvSpPr/>
          <p:nvPr/>
        </p:nvSpPr>
        <p:spPr>
          <a:xfrm rot="851612">
            <a:off x="3901967" y="2730431"/>
            <a:ext cx="4154352" cy="838200"/>
          </a:xfrm>
          <a:prstGeom prst="rightArrow">
            <a:avLst>
              <a:gd name="adj1" fmla="val 50000"/>
              <a:gd name="adj2" fmla="val 50000"/>
            </a:avLst>
          </a:prstGeom>
          <a:solidFill>
            <a:srgbClr val="C00000"/>
          </a:solidFill>
          <a:ln>
            <a:solidFill>
              <a:srgbClr val="4A7EBB"/>
            </a:solidFill>
          </a:ln>
          <a:effectLst>
            <a:outerShdw blurRad="38100" dist="23000" dir="5400000" rotWithShape="0">
              <a:srgbClr val="000000">
                <a:alpha val="34999"/>
              </a:srgbClr>
            </a:outerShdw>
          </a:effectLst>
        </p:spPr>
        <p:txBody>
          <a:bodyPr lIns="45719" rIns="45719" anchor="ctr"/>
          <a:lstStyle/>
          <a:p>
            <a:pPr algn="ctr">
              <a:defRPr>
                <a:solidFill>
                  <a:srgbClr val="FFFFFF"/>
                </a:solidFill>
              </a:defRPr>
            </a:pPr>
            <a:endParaRPr/>
          </a:p>
        </p:txBody>
      </p:sp>
      <p:sp>
        <p:nvSpPr>
          <p:cNvPr id="44" name="Dressing Percentage"/>
          <p:cNvSpPr txBox="1">
            <a:spLocks noGrp="1"/>
          </p:cNvSpPr>
          <p:nvPr>
            <p:ph type="title" idx="4294967295"/>
          </p:nvPr>
        </p:nvSpPr>
        <p:spPr>
          <a:xfrm>
            <a:off x="1981200" y="274638"/>
            <a:ext cx="8229600" cy="1143001"/>
          </a:xfrm>
          <a:prstGeom prst="rect">
            <a:avLst/>
          </a:prstGeom>
        </p:spPr>
        <p:txBody>
          <a:bodyPr>
            <a:normAutofit/>
          </a:bodyPr>
          <a:lstStyle>
            <a:lvl1pPr>
              <a:defRPr>
                <a:effectLst>
                  <a:outerShdw blurRad="12700" dist="25400" dir="2700000" rotWithShape="0">
                    <a:srgbClr val="FFFFFF"/>
                  </a:outerShdw>
                </a:effectLst>
              </a:defRPr>
            </a:lvl1pPr>
          </a:lstStyle>
          <a:p>
            <a:r>
              <a:t>Dressing Percentage</a:t>
            </a:r>
          </a:p>
        </p:txBody>
      </p:sp>
      <p:sp>
        <p:nvSpPr>
          <p:cNvPr id="45" name="Dressing % = Hot Carcass Weight / Live Weight"/>
          <p:cNvSpPr txBox="1"/>
          <p:nvPr/>
        </p:nvSpPr>
        <p:spPr>
          <a:xfrm>
            <a:off x="1595800" y="4864393"/>
            <a:ext cx="5922600"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Arial"/>
                <a:ea typeface="Arial"/>
                <a:cs typeface="Arial"/>
                <a:sym typeface="Arial"/>
              </a:defRPr>
            </a:lvl1pPr>
          </a:lstStyle>
          <a:p>
            <a:r>
              <a:rPr sz="2400" dirty="0">
                <a:latin typeface="+mn-lt"/>
              </a:rPr>
              <a:t>Dressing % = Hot Carcass Weight / Live Weight</a:t>
            </a:r>
          </a:p>
        </p:txBody>
      </p:sp>
    </p:spTree>
    <p:extLst>
      <p:ext uri="{BB962C8B-B14F-4D97-AF65-F5344CB8AC3E}">
        <p14:creationId xmlns:p14="http://schemas.microsoft.com/office/powerpoint/2010/main" val="218588856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
                                          </p:val>
                                        </p:tav>
                                        <p:tav tm="100000">
                                          <p:val>
                                            <p:strVal val="#ppt_x"/>
                                          </p:val>
                                        </p:tav>
                                      </p:tavLst>
                                    </p:anim>
                                    <p:anim calcmode="lin" valueType="num">
                                      <p:cBhvr>
                                        <p:cTn id="8"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43"/>
                                        </p:tgtEl>
                                        <p:attrNameLst>
                                          <p:attrName>style.visibility</p:attrName>
                                        </p:attrNameLst>
                                      </p:cBhvr>
                                      <p:to>
                                        <p:strVal val="visible"/>
                                      </p:to>
                                    </p:set>
                                    <p:anim calcmode="lin" valueType="num">
                                      <p:cBhvr>
                                        <p:cTn id="13" dur="500" fill="hold"/>
                                        <p:tgtEl>
                                          <p:spTgt spid="43"/>
                                        </p:tgtEl>
                                        <p:attrNameLst>
                                          <p:attrName>ppt_x</p:attrName>
                                        </p:attrNameLst>
                                      </p:cBhvr>
                                      <p:tavLst>
                                        <p:tav tm="0">
                                          <p:val>
                                            <p:strVal val="0-#ppt_w/2"/>
                                          </p:val>
                                        </p:tav>
                                        <p:tav tm="100000">
                                          <p:val>
                                            <p:strVal val="#ppt_x"/>
                                          </p:val>
                                        </p:tav>
                                      </p:tavLst>
                                    </p:anim>
                                    <p:anim calcmode="lin" valueType="num">
                                      <p:cBhvr>
                                        <p:cTn id="14"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iterate>
                                    <p:tmAbs val="0"/>
                                  </p:iterate>
                                  <p:childTnLst>
                                    <p:set>
                                      <p:cBhvr>
                                        <p:cTn id="18" fill="hold"/>
                                        <p:tgtEl>
                                          <p:spTgt spid="41"/>
                                        </p:tgtEl>
                                        <p:attrNameLst>
                                          <p:attrName>style.visibility</p:attrName>
                                        </p:attrNameLst>
                                      </p:cBhvr>
                                      <p:to>
                                        <p:strVal val="visible"/>
                                      </p:to>
                                    </p:set>
                                    <p:animEffect transition="in" filter="blinds(horizont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p:tmAbs val="0"/>
                                  </p:iterate>
                                  <p:childTnLst>
                                    <p:set>
                                      <p:cBhvr>
                                        <p:cTn id="23" fill="hold"/>
                                        <p:tgtEl>
                                          <p:spTgt spid="45"/>
                                        </p:tgtEl>
                                        <p:attrNameLst>
                                          <p:attrName>style.visibility</p:attrName>
                                        </p:attrNameLst>
                                      </p:cBhvr>
                                      <p:to>
                                        <p:strVal val="visible"/>
                                      </p:to>
                                    </p:set>
                                    <p:anim calcmode="lin" valueType="num">
                                      <p:cBhvr>
                                        <p:cTn id="24" dur="1000" fill="hold"/>
                                        <p:tgtEl>
                                          <p:spTgt spid="45"/>
                                        </p:tgtEl>
                                        <p:attrNameLst>
                                          <p:attrName>ppt_x</p:attrName>
                                        </p:attrNameLst>
                                      </p:cBhvr>
                                      <p:tavLst>
                                        <p:tav tm="0">
                                          <p:val>
                                            <p:strVal val="#ppt_x"/>
                                          </p:val>
                                        </p:tav>
                                        <p:tav tm="100000">
                                          <p:val>
                                            <p:strVal val="#ppt_x"/>
                                          </p:val>
                                        </p:tav>
                                      </p:tavLst>
                                    </p:anim>
                                    <p:anim calcmode="lin" valueType="num">
                                      <p:cBhvr>
                                        <p:cTn id="25"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advAuto="0"/>
      <p:bldP spid="42" grpId="0" animBg="1" advAuto="0"/>
      <p:bldP spid="43" grpId="0" animBg="1" advAuto="0"/>
      <p:bldP spid="45"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actors Affecting Dressing %"/>
          <p:cNvSpPr txBox="1">
            <a:spLocks noGrp="1"/>
          </p:cNvSpPr>
          <p:nvPr>
            <p:ph type="title" idx="4294967295"/>
          </p:nvPr>
        </p:nvSpPr>
        <p:spPr>
          <a:xfrm>
            <a:off x="1981200" y="274638"/>
            <a:ext cx="8229600" cy="1143001"/>
          </a:xfrm>
          <a:prstGeom prst="rect">
            <a:avLst/>
          </a:prstGeom>
        </p:spPr>
        <p:txBody>
          <a:bodyPr>
            <a:normAutofit/>
          </a:bodyPr>
          <a:lstStyle>
            <a:lvl1pPr>
              <a:defRPr>
                <a:effectLst>
                  <a:outerShdw blurRad="12700" dist="25400" dir="2700000" rotWithShape="0">
                    <a:srgbClr val="FFFFFF"/>
                  </a:outerShdw>
                </a:effectLst>
              </a:defRPr>
            </a:lvl1pPr>
          </a:lstStyle>
          <a:p>
            <a:r>
              <a:t>Factors Affecting Dressing %</a:t>
            </a:r>
          </a:p>
        </p:txBody>
      </p:sp>
      <p:pic>
        <p:nvPicPr>
          <p:cNvPr id="50" name="Cut of beef - Wikipedia" descr="Cut of beef - Wikipedia"/>
          <p:cNvPicPr>
            <a:picLocks noChangeAspect="1"/>
          </p:cNvPicPr>
          <p:nvPr/>
        </p:nvPicPr>
        <p:blipFill>
          <a:blip r:embed="rId2"/>
          <a:stretch>
            <a:fillRect/>
          </a:stretch>
        </p:blipFill>
        <p:spPr>
          <a:xfrm>
            <a:off x="499101" y="1910686"/>
            <a:ext cx="5242625" cy="3132470"/>
          </a:xfrm>
          <a:prstGeom prst="rect">
            <a:avLst/>
          </a:prstGeom>
          <a:ln w="12700">
            <a:miter lim="400000"/>
          </a:ln>
        </p:spPr>
      </p:pic>
      <p:sp>
        <p:nvSpPr>
          <p:cNvPr id="51" name="Gut fill…"/>
          <p:cNvSpPr txBox="1">
            <a:spLocks noGrp="1"/>
          </p:cNvSpPr>
          <p:nvPr>
            <p:ph type="body" sz="half" idx="4294967295"/>
          </p:nvPr>
        </p:nvSpPr>
        <p:spPr>
          <a:xfrm>
            <a:off x="5950424" y="1600201"/>
            <a:ext cx="5964072" cy="4525963"/>
          </a:xfrm>
          <a:prstGeom prst="rect">
            <a:avLst/>
          </a:prstGeom>
        </p:spPr>
        <p:txBody>
          <a:bodyPr>
            <a:normAutofit/>
          </a:bodyPr>
          <a:lstStyle/>
          <a:p>
            <a:pPr>
              <a:spcBef>
                <a:spcPts val="600"/>
              </a:spcBef>
              <a:defRPr sz="2800"/>
            </a:pPr>
            <a:r>
              <a:rPr dirty="0"/>
              <a:t>Gut fill</a:t>
            </a:r>
          </a:p>
          <a:p>
            <a:pPr>
              <a:spcBef>
                <a:spcPts val="600"/>
              </a:spcBef>
              <a:defRPr sz="2800"/>
            </a:pPr>
            <a:r>
              <a:rPr dirty="0"/>
              <a:t>Muscling</a:t>
            </a:r>
          </a:p>
          <a:p>
            <a:pPr>
              <a:spcBef>
                <a:spcPts val="600"/>
              </a:spcBef>
              <a:defRPr sz="2800"/>
            </a:pPr>
            <a:r>
              <a:rPr dirty="0"/>
              <a:t>Amount of fat (external and KPH fat)</a:t>
            </a:r>
          </a:p>
          <a:p>
            <a:pPr>
              <a:spcBef>
                <a:spcPts val="600"/>
              </a:spcBef>
              <a:defRPr sz="2800"/>
            </a:pPr>
            <a:r>
              <a:rPr dirty="0"/>
              <a:t>Weight of hide, head, feet, and horns</a:t>
            </a:r>
          </a:p>
          <a:p>
            <a:pPr>
              <a:spcBef>
                <a:spcPts val="600"/>
              </a:spcBef>
              <a:buNone/>
              <a:defRPr sz="2800"/>
            </a:pPr>
            <a:endParaRPr dirty="0"/>
          </a:p>
          <a:p>
            <a:pPr algn="ctr">
              <a:spcBef>
                <a:spcPts val="600"/>
              </a:spcBef>
              <a:buNone/>
              <a:defRPr sz="2800"/>
            </a:pPr>
            <a:r>
              <a:rPr dirty="0"/>
              <a:t>GOAL: 60% for grain-finished steer.</a:t>
            </a:r>
          </a:p>
        </p:txBody>
      </p:sp>
    </p:spTree>
    <p:extLst>
      <p:ext uri="{BB962C8B-B14F-4D97-AF65-F5344CB8AC3E}">
        <p14:creationId xmlns:p14="http://schemas.microsoft.com/office/powerpoint/2010/main" val="11425101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Beef Quality Grades"/>
          <p:cNvSpPr txBox="1">
            <a:spLocks noGrp="1"/>
          </p:cNvSpPr>
          <p:nvPr>
            <p:ph type="title" idx="4294967295"/>
          </p:nvPr>
        </p:nvSpPr>
        <p:spPr>
          <a:xfrm>
            <a:off x="1981200" y="274638"/>
            <a:ext cx="8229600" cy="995363"/>
          </a:xfrm>
          <a:prstGeom prst="rect">
            <a:avLst/>
          </a:prstGeom>
        </p:spPr>
        <p:txBody>
          <a:bodyPr>
            <a:normAutofit/>
          </a:bodyPr>
          <a:lstStyle>
            <a:lvl1pPr>
              <a:defRPr>
                <a:effectLst>
                  <a:outerShdw blurRad="12700" dist="25400" dir="2700000" rotWithShape="0">
                    <a:srgbClr val="FFFFFF"/>
                  </a:outerShdw>
                </a:effectLst>
              </a:defRPr>
            </a:lvl1pPr>
          </a:lstStyle>
          <a:p>
            <a:r>
              <a:t>Beef Quality Grades</a:t>
            </a:r>
          </a:p>
        </p:txBody>
      </p:sp>
      <p:sp>
        <p:nvSpPr>
          <p:cNvPr id="54" name="A quality grade is a composite evaluation of factors that affect palatability of meat (tenderness, juiciness, and flavor). These factors include:…"/>
          <p:cNvSpPr txBox="1"/>
          <p:nvPr/>
        </p:nvSpPr>
        <p:spPr>
          <a:xfrm>
            <a:off x="327546" y="3435350"/>
            <a:ext cx="10123284"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400" b="1"/>
            </a:pPr>
            <a:r>
              <a:rPr sz="2400" dirty="0"/>
              <a:t>A quality grade is a composite evaluation of factors that affect palatability of meat (tenderness, juiciness, and flavor). These factors include:</a:t>
            </a:r>
          </a:p>
          <a:p>
            <a:pPr>
              <a:defRPr sz="2400" b="1"/>
            </a:pPr>
            <a:endParaRPr sz="2400" dirty="0"/>
          </a:p>
          <a:p>
            <a:pPr>
              <a:buSzPct val="100000"/>
              <a:buFont typeface="Arial"/>
              <a:buChar char="•"/>
              <a:defRPr sz="2400" b="1"/>
            </a:pPr>
            <a:r>
              <a:rPr sz="2400" dirty="0"/>
              <a:t>Carcass maturity</a:t>
            </a:r>
          </a:p>
          <a:p>
            <a:pPr>
              <a:buSzPct val="100000"/>
              <a:buFont typeface="Arial"/>
              <a:buChar char="•"/>
              <a:defRPr sz="2400" b="1"/>
            </a:pPr>
            <a:r>
              <a:rPr sz="2400" dirty="0"/>
              <a:t>Firmness, texture, and color of lean</a:t>
            </a:r>
          </a:p>
          <a:p>
            <a:pPr>
              <a:buSzPct val="100000"/>
              <a:buFont typeface="Arial"/>
              <a:buChar char="•"/>
              <a:defRPr sz="2400" b="1"/>
            </a:pPr>
            <a:r>
              <a:rPr sz="2400" dirty="0"/>
              <a:t>Amount and distribution of marbling within the lean</a:t>
            </a:r>
          </a:p>
        </p:txBody>
      </p:sp>
      <p:sp>
        <p:nvSpPr>
          <p:cNvPr id="55" name="Beef carcass quality grading is based on:…"/>
          <p:cNvSpPr txBox="1"/>
          <p:nvPr/>
        </p:nvSpPr>
        <p:spPr>
          <a:xfrm>
            <a:off x="327546" y="1427162"/>
            <a:ext cx="10056609"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200" b="1">
                <a:latin typeface="Arial"/>
                <a:ea typeface="Arial"/>
                <a:cs typeface="Arial"/>
                <a:sym typeface="Arial"/>
              </a:defRPr>
            </a:pPr>
            <a:r>
              <a:rPr sz="3200"/>
              <a:t>Beef carcass quality grading is based on:</a:t>
            </a:r>
          </a:p>
          <a:p>
            <a:pPr>
              <a:defRPr sz="3200" b="1">
                <a:latin typeface="Arial"/>
                <a:ea typeface="Arial"/>
                <a:cs typeface="Arial"/>
                <a:sym typeface="Arial"/>
              </a:defRPr>
            </a:pPr>
            <a:r>
              <a:rPr sz="3200"/>
              <a:t> (1) degree of marbling</a:t>
            </a:r>
          </a:p>
          <a:p>
            <a:pPr>
              <a:defRPr sz="3200" b="1">
                <a:latin typeface="Arial"/>
                <a:ea typeface="Arial"/>
                <a:cs typeface="Arial"/>
                <a:sym typeface="Arial"/>
              </a:defRPr>
            </a:pPr>
            <a:r>
              <a:rPr sz="3200"/>
              <a:t> (2) degree of maturity.</a:t>
            </a:r>
          </a:p>
        </p:txBody>
      </p:sp>
    </p:spTree>
    <p:extLst>
      <p:ext uri="{BB962C8B-B14F-4D97-AF65-F5344CB8AC3E}">
        <p14:creationId xmlns:p14="http://schemas.microsoft.com/office/powerpoint/2010/main" val="6966101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Maturity"/>
          <p:cNvSpPr txBox="1">
            <a:spLocks noGrp="1"/>
          </p:cNvSpPr>
          <p:nvPr>
            <p:ph type="title" idx="4294967295"/>
          </p:nvPr>
        </p:nvSpPr>
        <p:spPr>
          <a:xfrm>
            <a:off x="1981200" y="274638"/>
            <a:ext cx="8229600" cy="1143001"/>
          </a:xfrm>
          <a:prstGeom prst="rect">
            <a:avLst/>
          </a:prstGeom>
        </p:spPr>
        <p:txBody>
          <a:bodyPr>
            <a:normAutofit/>
          </a:bodyPr>
          <a:lstStyle>
            <a:lvl1pPr>
              <a:defRPr>
                <a:effectLst>
                  <a:outerShdw blurRad="12700" dist="25400" dir="2700000" rotWithShape="0">
                    <a:srgbClr val="FFFFFF"/>
                  </a:outerShdw>
                </a:effectLst>
              </a:defRPr>
            </a:lvl1pPr>
          </a:lstStyle>
          <a:p>
            <a:r>
              <a:t>Maturity</a:t>
            </a:r>
          </a:p>
        </p:txBody>
      </p:sp>
      <p:sp>
        <p:nvSpPr>
          <p:cNvPr id="59" name="Maturity refers to the physiological age of the animal rather than the chronological age. Because the chronological age is virtually never known, physiological maturity is used; the indicators are:…"/>
          <p:cNvSpPr txBox="1"/>
          <p:nvPr/>
        </p:nvSpPr>
        <p:spPr>
          <a:xfrm>
            <a:off x="780197" y="4203701"/>
            <a:ext cx="10631606" cy="224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b="1">
                <a:latin typeface="Arial"/>
                <a:ea typeface="Arial"/>
                <a:cs typeface="Arial"/>
                <a:sym typeface="Arial"/>
              </a:defRPr>
            </a:pPr>
            <a:r>
              <a:rPr sz="2000" dirty="0"/>
              <a:t>Maturity refers to the physiological age of the animal rather than the chronological age. Because the chronological age is virtually never known, physiological maturity is used; the indicators are:</a:t>
            </a:r>
          </a:p>
          <a:p>
            <a:pPr>
              <a:defRPr sz="2000" b="1">
                <a:latin typeface="Arial"/>
                <a:ea typeface="Arial"/>
                <a:cs typeface="Arial"/>
                <a:sym typeface="Arial"/>
              </a:defRPr>
            </a:pPr>
            <a:endParaRPr sz="2000" dirty="0"/>
          </a:p>
          <a:p>
            <a:pPr>
              <a:buSzPct val="100000"/>
              <a:buFont typeface="Arial"/>
              <a:buChar char="•"/>
              <a:defRPr sz="2000" b="1">
                <a:latin typeface="Arial"/>
                <a:ea typeface="Arial"/>
                <a:cs typeface="Arial"/>
                <a:sym typeface="Arial"/>
              </a:defRPr>
            </a:pPr>
            <a:r>
              <a:rPr sz="2000" dirty="0"/>
              <a:t>Bone characteristics</a:t>
            </a:r>
          </a:p>
          <a:p>
            <a:pPr>
              <a:buSzPct val="100000"/>
              <a:buFont typeface="Arial"/>
              <a:buChar char="•"/>
              <a:defRPr sz="2000" b="1">
                <a:latin typeface="Arial"/>
                <a:ea typeface="Arial"/>
                <a:cs typeface="Arial"/>
                <a:sym typeface="Arial"/>
              </a:defRPr>
            </a:pPr>
            <a:r>
              <a:rPr sz="2000" dirty="0"/>
              <a:t>Ossification of cartilage</a:t>
            </a:r>
          </a:p>
          <a:p>
            <a:pPr>
              <a:buSzPct val="100000"/>
              <a:buFont typeface="Arial"/>
              <a:buChar char="•"/>
              <a:defRPr sz="2000" b="1">
                <a:latin typeface="Arial"/>
                <a:ea typeface="Arial"/>
                <a:cs typeface="Arial"/>
                <a:sym typeface="Arial"/>
              </a:defRPr>
            </a:pPr>
            <a:r>
              <a:rPr sz="2000" dirty="0"/>
              <a:t>Color and texture of ribeye muscle</a:t>
            </a:r>
          </a:p>
        </p:txBody>
      </p:sp>
      <p:graphicFrame>
        <p:nvGraphicFramePr>
          <p:cNvPr id="2" name="Table 1"/>
          <p:cNvGraphicFramePr>
            <a:graphicFrameLocks noGrp="1"/>
          </p:cNvGraphicFramePr>
          <p:nvPr>
            <p:extLst>
              <p:ext uri="{D42A27DB-BD31-4B8C-83A1-F6EECF244321}">
                <p14:modId xmlns:p14="http://schemas.microsoft.com/office/powerpoint/2010/main" val="3658452960"/>
              </p:ext>
            </p:extLst>
          </p:nvPr>
        </p:nvGraphicFramePr>
        <p:xfrm>
          <a:off x="780197" y="1328160"/>
          <a:ext cx="10631606" cy="2743200"/>
        </p:xfrm>
        <a:graphic>
          <a:graphicData uri="http://schemas.openxmlformats.org/drawingml/2006/table">
            <a:tbl>
              <a:tblPr firstRow="1" bandRow="1">
                <a:tableStyleId>{7DF18680-E054-41AD-8BC1-D1AEF772440D}</a:tableStyleId>
              </a:tblPr>
              <a:tblGrid>
                <a:gridCol w="5315803">
                  <a:extLst>
                    <a:ext uri="{9D8B030D-6E8A-4147-A177-3AD203B41FA5}">
                      <a16:colId xmlns:a16="http://schemas.microsoft.com/office/drawing/2014/main" val="2229286892"/>
                    </a:ext>
                  </a:extLst>
                </a:gridCol>
                <a:gridCol w="5315803">
                  <a:extLst>
                    <a:ext uri="{9D8B030D-6E8A-4147-A177-3AD203B41FA5}">
                      <a16:colId xmlns:a16="http://schemas.microsoft.com/office/drawing/2014/main" val="1533287837"/>
                    </a:ext>
                  </a:extLst>
                </a:gridCol>
              </a:tblGrid>
              <a:tr h="370840">
                <a:tc>
                  <a:txBody>
                    <a:bodyPr/>
                    <a:lstStyle/>
                    <a:p>
                      <a:pPr algn="ctr"/>
                      <a:r>
                        <a:rPr lang="en-US" sz="2400" dirty="0"/>
                        <a:t>Carcass Maturity</a:t>
                      </a:r>
                    </a:p>
                  </a:txBody>
                  <a:tcPr/>
                </a:tc>
                <a:tc>
                  <a:txBody>
                    <a:bodyPr/>
                    <a:lstStyle/>
                    <a:p>
                      <a:pPr algn="ctr"/>
                      <a:r>
                        <a:rPr lang="en-US" sz="2400" dirty="0"/>
                        <a:t>Approximate</a:t>
                      </a:r>
                      <a:r>
                        <a:rPr lang="en-US" sz="2400" baseline="0" dirty="0"/>
                        <a:t> Live Age</a:t>
                      </a:r>
                      <a:endParaRPr lang="en-US" sz="2400" dirty="0"/>
                    </a:p>
                  </a:txBody>
                  <a:tcPr/>
                </a:tc>
                <a:extLst>
                  <a:ext uri="{0D108BD9-81ED-4DB2-BD59-A6C34878D82A}">
                    <a16:rowId xmlns:a16="http://schemas.microsoft.com/office/drawing/2014/main" val="2733700353"/>
                  </a:ext>
                </a:extLst>
              </a:tr>
              <a:tr h="370840">
                <a:tc>
                  <a:txBody>
                    <a:bodyPr/>
                    <a:lstStyle/>
                    <a:p>
                      <a:pPr algn="ctr"/>
                      <a:r>
                        <a:rPr lang="en-US" sz="2400" dirty="0"/>
                        <a:t>A</a:t>
                      </a:r>
                    </a:p>
                  </a:txBody>
                  <a:tcPr/>
                </a:tc>
                <a:tc>
                  <a:txBody>
                    <a:bodyPr/>
                    <a:lstStyle/>
                    <a:p>
                      <a:pPr algn="ctr"/>
                      <a:r>
                        <a:rPr lang="en-US" sz="2400" dirty="0"/>
                        <a:t>9-30 months</a:t>
                      </a:r>
                    </a:p>
                  </a:txBody>
                  <a:tcPr/>
                </a:tc>
                <a:extLst>
                  <a:ext uri="{0D108BD9-81ED-4DB2-BD59-A6C34878D82A}">
                    <a16:rowId xmlns:a16="http://schemas.microsoft.com/office/drawing/2014/main" val="2917519205"/>
                  </a:ext>
                </a:extLst>
              </a:tr>
              <a:tr h="370840">
                <a:tc>
                  <a:txBody>
                    <a:bodyPr/>
                    <a:lstStyle/>
                    <a:p>
                      <a:pPr algn="ctr"/>
                      <a:r>
                        <a:rPr lang="en-US" sz="2400" dirty="0"/>
                        <a:t>B</a:t>
                      </a:r>
                    </a:p>
                  </a:txBody>
                  <a:tcPr/>
                </a:tc>
                <a:tc>
                  <a:txBody>
                    <a:bodyPr/>
                    <a:lstStyle/>
                    <a:p>
                      <a:pPr algn="ctr"/>
                      <a:r>
                        <a:rPr lang="en-US" sz="2400" dirty="0"/>
                        <a:t>30-42</a:t>
                      </a:r>
                      <a:r>
                        <a:rPr lang="en-US" sz="2400" baseline="0" dirty="0"/>
                        <a:t> months</a:t>
                      </a:r>
                      <a:endParaRPr lang="en-US" sz="2400" dirty="0"/>
                    </a:p>
                  </a:txBody>
                  <a:tcPr/>
                </a:tc>
                <a:extLst>
                  <a:ext uri="{0D108BD9-81ED-4DB2-BD59-A6C34878D82A}">
                    <a16:rowId xmlns:a16="http://schemas.microsoft.com/office/drawing/2014/main" val="1742260133"/>
                  </a:ext>
                </a:extLst>
              </a:tr>
              <a:tr h="370840">
                <a:tc>
                  <a:txBody>
                    <a:bodyPr/>
                    <a:lstStyle/>
                    <a:p>
                      <a:pPr algn="ctr"/>
                      <a:r>
                        <a:rPr lang="en-US" sz="2400" dirty="0"/>
                        <a:t>C</a:t>
                      </a:r>
                    </a:p>
                  </a:txBody>
                  <a:tcPr/>
                </a:tc>
                <a:tc>
                  <a:txBody>
                    <a:bodyPr/>
                    <a:lstStyle/>
                    <a:p>
                      <a:pPr algn="ctr"/>
                      <a:r>
                        <a:rPr lang="en-US" sz="2400" dirty="0"/>
                        <a:t>42-72 months</a:t>
                      </a:r>
                    </a:p>
                  </a:txBody>
                  <a:tcPr/>
                </a:tc>
                <a:extLst>
                  <a:ext uri="{0D108BD9-81ED-4DB2-BD59-A6C34878D82A}">
                    <a16:rowId xmlns:a16="http://schemas.microsoft.com/office/drawing/2014/main" val="3090328488"/>
                  </a:ext>
                </a:extLst>
              </a:tr>
              <a:tr h="370840">
                <a:tc>
                  <a:txBody>
                    <a:bodyPr/>
                    <a:lstStyle/>
                    <a:p>
                      <a:pPr algn="ctr"/>
                      <a:r>
                        <a:rPr lang="en-US" sz="2400" dirty="0"/>
                        <a:t>D</a:t>
                      </a:r>
                    </a:p>
                  </a:txBody>
                  <a:tcPr/>
                </a:tc>
                <a:tc>
                  <a:txBody>
                    <a:bodyPr/>
                    <a:lstStyle/>
                    <a:p>
                      <a:pPr algn="ctr"/>
                      <a:r>
                        <a:rPr lang="en-US" sz="2400" dirty="0"/>
                        <a:t>72-96 months</a:t>
                      </a:r>
                    </a:p>
                  </a:txBody>
                  <a:tcPr/>
                </a:tc>
                <a:extLst>
                  <a:ext uri="{0D108BD9-81ED-4DB2-BD59-A6C34878D82A}">
                    <a16:rowId xmlns:a16="http://schemas.microsoft.com/office/drawing/2014/main" val="1765934474"/>
                  </a:ext>
                </a:extLst>
              </a:tr>
              <a:tr h="370840">
                <a:tc>
                  <a:txBody>
                    <a:bodyPr/>
                    <a:lstStyle/>
                    <a:p>
                      <a:pPr algn="ctr"/>
                      <a:r>
                        <a:rPr lang="en-US" sz="2400" dirty="0"/>
                        <a:t>E</a:t>
                      </a:r>
                    </a:p>
                  </a:txBody>
                  <a:tcPr/>
                </a:tc>
                <a:tc>
                  <a:txBody>
                    <a:bodyPr/>
                    <a:lstStyle/>
                    <a:p>
                      <a:pPr algn="ctr"/>
                      <a:r>
                        <a:rPr lang="en-US" sz="2400" dirty="0"/>
                        <a:t>96</a:t>
                      </a:r>
                      <a:r>
                        <a:rPr lang="en-US" sz="2400" baseline="0" dirty="0"/>
                        <a:t>+ months</a:t>
                      </a:r>
                      <a:endParaRPr lang="en-US" sz="2400" dirty="0"/>
                    </a:p>
                  </a:txBody>
                  <a:tcPr/>
                </a:tc>
                <a:extLst>
                  <a:ext uri="{0D108BD9-81ED-4DB2-BD59-A6C34878D82A}">
                    <a16:rowId xmlns:a16="http://schemas.microsoft.com/office/drawing/2014/main" val="1870278162"/>
                  </a:ext>
                </a:extLst>
              </a:tr>
            </a:tbl>
          </a:graphicData>
        </a:graphic>
      </p:graphicFrame>
      <p:sp>
        <p:nvSpPr>
          <p:cNvPr id="3" name="Oval 2"/>
          <p:cNvSpPr/>
          <p:nvPr/>
        </p:nvSpPr>
        <p:spPr>
          <a:xfrm>
            <a:off x="1815152" y="1692322"/>
            <a:ext cx="8120418" cy="64144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6163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Quality – Maturity and Marbling"/>
          <p:cNvSpPr txBox="1"/>
          <p:nvPr/>
        </p:nvSpPr>
        <p:spPr>
          <a:xfrm>
            <a:off x="505951" y="270610"/>
            <a:ext cx="1105468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spcBef>
                <a:spcPts val="2100"/>
              </a:spcBef>
              <a:defRPr sz="3600">
                <a:latin typeface="Berlin Sans FB"/>
                <a:ea typeface="Berlin Sans FB"/>
                <a:cs typeface="Berlin Sans FB"/>
                <a:sym typeface="Berlin Sans FB"/>
              </a:defRPr>
            </a:lvl1pPr>
          </a:lstStyle>
          <a:p>
            <a:r>
              <a:rPr dirty="0"/>
              <a:t>Quality – Maturity and Marbling</a:t>
            </a:r>
          </a:p>
        </p:txBody>
      </p:sp>
      <p:sp>
        <p:nvSpPr>
          <p:cNvPr id="64" name="“Quality” means “how good” – as in flavor and tenderness."/>
          <p:cNvSpPr txBox="1"/>
          <p:nvPr/>
        </p:nvSpPr>
        <p:spPr>
          <a:xfrm>
            <a:off x="505951" y="1090613"/>
            <a:ext cx="1105468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2800"/>
            </a:pPr>
            <a:r>
              <a:rPr sz="2800" dirty="0"/>
              <a:t>“Quality” means “how good” – as in flavor and tenderness.</a:t>
            </a:r>
          </a:p>
        </p:txBody>
      </p:sp>
      <p:sp>
        <p:nvSpPr>
          <p:cNvPr id="65" name="Beef carcasses are assigned quality grades:…"/>
          <p:cNvSpPr txBox="1"/>
          <p:nvPr/>
        </p:nvSpPr>
        <p:spPr>
          <a:xfrm>
            <a:off x="505951" y="2244726"/>
            <a:ext cx="11054686" cy="4401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2800"/>
            </a:pPr>
            <a:r>
              <a:rPr sz="2800" dirty="0"/>
              <a:t>Beef carcasses are assigned quality grades:</a:t>
            </a:r>
          </a:p>
          <a:p>
            <a:pPr algn="ctr">
              <a:defRPr sz="2800"/>
            </a:pPr>
            <a:endParaRPr sz="2800" dirty="0"/>
          </a:p>
          <a:p>
            <a:pPr algn="ctr">
              <a:defRPr sz="2800"/>
            </a:pPr>
            <a:r>
              <a:rPr sz="2800" dirty="0"/>
              <a:t>Prime</a:t>
            </a:r>
          </a:p>
          <a:p>
            <a:pPr algn="ctr">
              <a:defRPr sz="2800"/>
            </a:pPr>
            <a:r>
              <a:rPr sz="2800" dirty="0"/>
              <a:t>Choice</a:t>
            </a:r>
          </a:p>
          <a:p>
            <a:pPr algn="ctr">
              <a:defRPr sz="2800"/>
            </a:pPr>
            <a:r>
              <a:rPr sz="2800" dirty="0"/>
              <a:t>Select</a:t>
            </a:r>
          </a:p>
          <a:p>
            <a:pPr algn="ctr">
              <a:defRPr sz="2800"/>
            </a:pPr>
            <a:r>
              <a:rPr sz="2800" dirty="0"/>
              <a:t>Standard</a:t>
            </a:r>
          </a:p>
          <a:p>
            <a:pPr algn="ctr">
              <a:defRPr sz="2800"/>
            </a:pPr>
            <a:endParaRPr sz="2800" dirty="0"/>
          </a:p>
          <a:p>
            <a:pPr algn="ctr">
              <a:defRPr sz="2800"/>
            </a:pPr>
            <a:r>
              <a:rPr sz="2800" dirty="0"/>
              <a:t>Quality grades are determined by the amount of marbling detected in a cross-section of the ribeye (loin) muscle and an overall evaluation of the fat cover on the animal.</a:t>
            </a:r>
          </a:p>
        </p:txBody>
      </p:sp>
    </p:spTree>
    <p:extLst>
      <p:ext uri="{BB962C8B-B14F-4D97-AF65-F5344CB8AC3E}">
        <p14:creationId xmlns:p14="http://schemas.microsoft.com/office/powerpoint/2010/main" val="2400327479"/>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1829</Words>
  <Application>Microsoft Office PowerPoint</Application>
  <PresentationFormat>Widescreen</PresentationFormat>
  <Paragraphs>367</Paragraphs>
  <Slides>37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Berlin Sans FB</vt:lpstr>
      <vt:lpstr>Calibri</vt:lpstr>
      <vt:lpstr>Times New Roman</vt:lpstr>
      <vt:lpstr>Office Theme</vt:lpstr>
      <vt:lpstr>2022 Beef Carcass Awards Placer County Fair Nevada County Fair Gold Country Fair</vt:lpstr>
      <vt:lpstr>2022 Beef Carcass Contest Sponsors</vt:lpstr>
      <vt:lpstr>2022 Beef Carcass Contest Criteria</vt:lpstr>
      <vt:lpstr>Carcass Data Collection</vt:lpstr>
      <vt:lpstr>Dressing Percentage</vt:lpstr>
      <vt:lpstr>Factors Affecting Dressing %</vt:lpstr>
      <vt:lpstr>Beef Quality Grades</vt:lpstr>
      <vt:lpstr>Maturity</vt:lpstr>
      <vt:lpstr>PowerPoint Presentation</vt:lpstr>
      <vt:lpstr>Marbling Scores</vt:lpstr>
      <vt:lpstr>Marbling</vt:lpstr>
      <vt:lpstr>Dark Cutters</vt:lpstr>
      <vt:lpstr>Sources of Stress in Cattle</vt:lpstr>
      <vt:lpstr>PowerPoint Presentation</vt:lpstr>
      <vt:lpstr>How Is Yield Grade Determined?</vt:lpstr>
      <vt:lpstr>PowerPoint Presentation</vt:lpstr>
      <vt:lpstr>Yield Grade - Calculating Ribeye Area</vt:lpstr>
      <vt:lpstr>Yield Grade - % Kidney, Pelvic, Heart Fat</vt:lpstr>
      <vt:lpstr>Yield Grade: Estimate of Cutability</vt:lpstr>
      <vt:lpstr>2022 Results Summary</vt:lpstr>
      <vt:lpstr>Choice-Select Spread</vt:lpstr>
      <vt:lpstr>Retail Cuts – how does a carcass break down?</vt:lpstr>
      <vt:lpstr>Half of Beef</vt:lpstr>
      <vt:lpstr>Cuts of Beef</vt:lpstr>
      <vt:lpstr>Fat Bin</vt:lpstr>
      <vt:lpstr>Trim</vt:lpstr>
      <vt:lpstr>2022 Beef Carcass Contest Criteria</vt:lpstr>
      <vt:lpstr>2022 Beef Carcass Awards (finally!)</vt:lpstr>
      <vt:lpstr>2022 Carcass of Merit Winners</vt:lpstr>
      <vt:lpstr>2022 Gold Seal Winners</vt:lpstr>
      <vt:lpstr>Rate of Gain Contest Placer and Gold Country Fairs</vt:lpstr>
      <vt:lpstr>Grid Pricing</vt:lpstr>
      <vt:lpstr>2022 CBCIA Beef Pricing Grid</vt:lpstr>
      <vt:lpstr>2022 Placer County Fair – Top 3</vt:lpstr>
      <vt:lpstr>2022 Nevada County Fair – Top 3</vt:lpstr>
      <vt:lpstr>2022 Gold Country Fair – Top 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Beef Carcass Awards Placer County Fair Nevada County Fair Gold Country Fair</dc:title>
  <dc:creator>Dan Macon</dc:creator>
  <cp:lastModifiedBy>Johnson, Stefani@CDFA</cp:lastModifiedBy>
  <cp:revision>37</cp:revision>
  <dcterms:created xsi:type="dcterms:W3CDTF">2021-12-01T16:35:56Z</dcterms:created>
  <dcterms:modified xsi:type="dcterms:W3CDTF">2022-12-09T00:12:27Z</dcterms:modified>
</cp:coreProperties>
</file>